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  <p:sldMasterId id="2147483673" r:id="rId5"/>
    <p:sldMasterId id="2147483678" r:id="rId6"/>
    <p:sldMasterId id="2147483724" r:id="rId7"/>
  </p:sldMasterIdLst>
  <p:notesMasterIdLst>
    <p:notesMasterId r:id="rId21"/>
  </p:notesMasterIdLst>
  <p:sldIdLst>
    <p:sldId id="356" r:id="rId8"/>
    <p:sldId id="257" r:id="rId9"/>
    <p:sldId id="594" r:id="rId10"/>
    <p:sldId id="450" r:id="rId11"/>
    <p:sldId id="456" r:id="rId12"/>
    <p:sldId id="547" r:id="rId13"/>
    <p:sldId id="596" r:id="rId14"/>
    <p:sldId id="597" r:id="rId15"/>
    <p:sldId id="598" r:id="rId16"/>
    <p:sldId id="600" r:id="rId17"/>
    <p:sldId id="599" r:id="rId18"/>
    <p:sldId id="461" r:id="rId19"/>
    <p:sldId id="5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356"/>
            <p14:sldId id="257"/>
            <p14:sldId id="594"/>
            <p14:sldId id="450"/>
            <p14:sldId id="456"/>
            <p14:sldId id="547"/>
            <p14:sldId id="596"/>
            <p14:sldId id="597"/>
            <p14:sldId id="598"/>
            <p14:sldId id="600"/>
            <p14:sldId id="599"/>
            <p14:sldId id="461"/>
            <p14:sldId id="5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4.xml" /><Relationship Id="rId24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8.xml" /><Relationship Id="rId23" Type="http://schemas.openxmlformats.org/officeDocument/2006/relationships/presProps" Target="presProps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commentAuthors" Target="commentAuthor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9C1DD-99D7-4BD6-9221-3EAC534E53FF}" type="doc">
      <dgm:prSet loTypeId="urn:microsoft.com/office/officeart/2005/8/layout/lProcess1" loCatId="process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1CD0304-8C23-443E-977B-CA40E86A3315}">
      <dgm:prSet phldrT="[Text]" custT="1"/>
      <dgm:spPr/>
      <dgm:t>
        <a:bodyPr/>
        <a:lstStyle/>
        <a:p>
          <a:r>
            <a:rPr lang="en-US" sz="1800" b="1" dirty="0"/>
            <a:t>Upstream Devt</a:t>
          </a:r>
        </a:p>
      </dgm:t>
    </dgm:pt>
    <dgm:pt modelId="{05454771-20F9-41EB-AB49-D16E99D307E1}" type="parTrans" cxnId="{171770B1-4FC7-4EA5-8474-D6B775005467}">
      <dgm:prSet/>
      <dgm:spPr/>
      <dgm:t>
        <a:bodyPr/>
        <a:lstStyle/>
        <a:p>
          <a:endParaRPr lang="en-US"/>
        </a:p>
      </dgm:t>
    </dgm:pt>
    <dgm:pt modelId="{C64C86E2-A481-4447-BBE1-919FF1BBD634}" type="sibTrans" cxnId="{171770B1-4FC7-4EA5-8474-D6B775005467}">
      <dgm:prSet/>
      <dgm:spPr/>
      <dgm:t>
        <a:bodyPr/>
        <a:lstStyle/>
        <a:p>
          <a:endParaRPr lang="en-US"/>
        </a:p>
      </dgm:t>
    </dgm:pt>
    <dgm:pt modelId="{24F3B99E-DA7D-49DE-89DE-75B80DD75B85}">
      <dgm:prSet phldrT="[Text]" custT="1"/>
      <dgm:spPr/>
      <dgm:t>
        <a:bodyPr/>
        <a:lstStyle/>
        <a:p>
          <a:r>
            <a:rPr lang="en-US" sz="1800" b="1" dirty="0"/>
            <a:t>Uganda Refinery Project</a:t>
          </a:r>
        </a:p>
      </dgm:t>
    </dgm:pt>
    <dgm:pt modelId="{57431943-FB5F-421B-B997-BD4AB5B5A7A1}" type="parTrans" cxnId="{7F277F4D-2255-4858-B272-2F9F8233932C}">
      <dgm:prSet/>
      <dgm:spPr/>
      <dgm:t>
        <a:bodyPr/>
        <a:lstStyle/>
        <a:p>
          <a:endParaRPr lang="en-US"/>
        </a:p>
      </dgm:t>
    </dgm:pt>
    <dgm:pt modelId="{F804D0A4-6EBD-47F5-822A-9F246ED9B7DE}" type="sibTrans" cxnId="{7F277F4D-2255-4858-B272-2F9F8233932C}">
      <dgm:prSet/>
      <dgm:spPr/>
      <dgm:t>
        <a:bodyPr/>
        <a:lstStyle/>
        <a:p>
          <a:endParaRPr lang="en-US"/>
        </a:p>
      </dgm:t>
    </dgm:pt>
    <dgm:pt modelId="{1940EDF1-1D27-4B20-B640-385DD0360E1E}">
      <dgm:prSet phldrT="[Text]" custT="1"/>
      <dgm:spPr/>
      <dgm:t>
        <a:bodyPr/>
        <a:lstStyle/>
        <a:p>
          <a:r>
            <a:rPr lang="en-US" sz="1800" b="1" dirty="0"/>
            <a:t>East Africa Crude Oil Pipeline</a:t>
          </a:r>
        </a:p>
      </dgm:t>
    </dgm:pt>
    <dgm:pt modelId="{74893EA4-3D32-4810-AD65-5A0833482904}" type="parTrans" cxnId="{0FBC45C4-EA87-48F2-90C5-160CBE74D438}">
      <dgm:prSet/>
      <dgm:spPr/>
      <dgm:t>
        <a:bodyPr/>
        <a:lstStyle/>
        <a:p>
          <a:endParaRPr lang="en-US"/>
        </a:p>
      </dgm:t>
    </dgm:pt>
    <dgm:pt modelId="{96D48DC5-FF2E-4485-9B1B-E34AE5F62119}" type="sibTrans" cxnId="{0FBC45C4-EA87-48F2-90C5-160CBE74D438}">
      <dgm:prSet/>
      <dgm:spPr/>
      <dgm:t>
        <a:bodyPr/>
        <a:lstStyle/>
        <a:p>
          <a:endParaRPr lang="en-US"/>
        </a:p>
      </dgm:t>
    </dgm:pt>
    <dgm:pt modelId="{8A459EF1-0B63-4182-86D4-61B725D61D8D}">
      <dgm:prSet custT="1"/>
      <dgm:spPr/>
      <dgm:t>
        <a:bodyPr/>
        <a:lstStyle/>
        <a:p>
          <a:r>
            <a:rPr lang="en-US" sz="1600" dirty="0"/>
            <a:t>New Exploration, CPFs, Pipelines and access roads, camps</a:t>
          </a:r>
        </a:p>
        <a:p>
          <a:r>
            <a:rPr lang="en-US" sz="1600" dirty="0"/>
            <a:t>$ 8 bn</a:t>
          </a:r>
        </a:p>
      </dgm:t>
    </dgm:pt>
    <dgm:pt modelId="{26370074-81F6-4C63-A151-4A4175843086}" type="parTrans" cxnId="{319B4153-E86F-402C-879C-DABD139FB696}">
      <dgm:prSet/>
      <dgm:spPr/>
      <dgm:t>
        <a:bodyPr/>
        <a:lstStyle/>
        <a:p>
          <a:endParaRPr lang="en-US"/>
        </a:p>
      </dgm:t>
    </dgm:pt>
    <dgm:pt modelId="{BEC55AE6-0B4C-412C-A1EB-BD4FD36E9E64}" type="sibTrans" cxnId="{319B4153-E86F-402C-879C-DABD139FB696}">
      <dgm:prSet/>
      <dgm:spPr/>
      <dgm:t>
        <a:bodyPr/>
        <a:lstStyle/>
        <a:p>
          <a:endParaRPr lang="en-US"/>
        </a:p>
      </dgm:t>
    </dgm:pt>
    <dgm:pt modelId="{EB92735C-656C-402B-9D61-A6D11627C20F}">
      <dgm:prSet custT="1"/>
      <dgm:spPr/>
      <dgm:t>
        <a:bodyPr/>
        <a:lstStyle/>
        <a:p>
          <a:endParaRPr lang="en-US" sz="1600" dirty="0"/>
        </a:p>
        <a:p>
          <a:r>
            <a:rPr lang="en-US" sz="1600" dirty="0"/>
            <a:t>60,000 bpd Refinery, 211km products pipeline</a:t>
          </a:r>
        </a:p>
        <a:p>
          <a:r>
            <a:rPr lang="en-US" sz="1600" dirty="0"/>
            <a:t>$ 3-4 bn</a:t>
          </a:r>
        </a:p>
        <a:p>
          <a:endParaRPr lang="en-US" sz="1600" dirty="0"/>
        </a:p>
      </dgm:t>
    </dgm:pt>
    <dgm:pt modelId="{69A173E6-E3B6-434D-BDB8-04CDB5ED478D}" type="parTrans" cxnId="{C72B811A-674F-4FA3-B7C4-16BF3AB5CF96}">
      <dgm:prSet/>
      <dgm:spPr/>
      <dgm:t>
        <a:bodyPr/>
        <a:lstStyle/>
        <a:p>
          <a:endParaRPr lang="en-US"/>
        </a:p>
      </dgm:t>
    </dgm:pt>
    <dgm:pt modelId="{B4EC281F-3B48-417B-B666-C2FADC986141}" type="sibTrans" cxnId="{C72B811A-674F-4FA3-B7C4-16BF3AB5CF96}">
      <dgm:prSet/>
      <dgm:spPr/>
      <dgm:t>
        <a:bodyPr/>
        <a:lstStyle/>
        <a:p>
          <a:endParaRPr lang="en-US"/>
        </a:p>
      </dgm:t>
    </dgm:pt>
    <dgm:pt modelId="{487EE5A5-D766-43E4-9B40-4F9000103078}">
      <dgm:prSet custT="1"/>
      <dgm:spPr/>
      <dgm:t>
        <a:bodyPr/>
        <a:lstStyle/>
        <a:p>
          <a:r>
            <a:rPr lang="en-US" sz="1600" dirty="0"/>
            <a:t>~200,000 bpd</a:t>
          </a:r>
        </a:p>
        <a:p>
          <a:endParaRPr lang="en-US" sz="1600" dirty="0"/>
        </a:p>
        <a:p>
          <a:r>
            <a:rPr lang="en-US" sz="1600" dirty="0"/>
            <a:t>$ 3.55bn</a:t>
          </a:r>
        </a:p>
      </dgm:t>
    </dgm:pt>
    <dgm:pt modelId="{D909E574-4A5D-473D-BF1C-A32DB6E5EEC6}" type="parTrans" cxnId="{8BBF4389-7F6A-44C5-8775-1AB471587D26}">
      <dgm:prSet/>
      <dgm:spPr/>
      <dgm:t>
        <a:bodyPr/>
        <a:lstStyle/>
        <a:p>
          <a:endParaRPr lang="en-US"/>
        </a:p>
      </dgm:t>
    </dgm:pt>
    <dgm:pt modelId="{992E176F-F2AC-4720-9E1F-12AEEB0B558F}" type="sibTrans" cxnId="{8BBF4389-7F6A-44C5-8775-1AB471587D26}">
      <dgm:prSet/>
      <dgm:spPr/>
      <dgm:t>
        <a:bodyPr/>
        <a:lstStyle/>
        <a:p>
          <a:endParaRPr lang="en-US"/>
        </a:p>
      </dgm:t>
    </dgm:pt>
    <dgm:pt modelId="{C9A65984-51DE-4FD5-9904-9EFB0DF81913}">
      <dgm:prSet custT="1"/>
      <dgm:spPr/>
      <dgm:t>
        <a:bodyPr/>
        <a:lstStyle/>
        <a:p>
          <a:r>
            <a:rPr lang="en-US" sz="1600" dirty="0"/>
            <a:t>Airport, Industrial Park, Roads</a:t>
          </a:r>
        </a:p>
        <a:p>
          <a:r>
            <a:rPr lang="en-US" sz="1600" dirty="0"/>
            <a:t>$ 1bn</a:t>
          </a:r>
        </a:p>
      </dgm:t>
    </dgm:pt>
    <dgm:pt modelId="{08830567-FAB1-426F-A8D4-9500F9C40A95}" type="parTrans" cxnId="{0DE2F083-F766-4047-81C3-F610A2BAD278}">
      <dgm:prSet/>
      <dgm:spPr/>
      <dgm:t>
        <a:bodyPr/>
        <a:lstStyle/>
        <a:p>
          <a:endParaRPr lang="en-US"/>
        </a:p>
      </dgm:t>
    </dgm:pt>
    <dgm:pt modelId="{961E9ED8-0139-48AB-99B9-D21D28D7F3F3}" type="sibTrans" cxnId="{0DE2F083-F766-4047-81C3-F610A2BAD278}">
      <dgm:prSet/>
      <dgm:spPr/>
      <dgm:t>
        <a:bodyPr/>
        <a:lstStyle/>
        <a:p>
          <a:endParaRPr lang="en-US"/>
        </a:p>
      </dgm:t>
    </dgm:pt>
    <dgm:pt modelId="{8524E7BF-6CD4-4DAA-85CC-F8A1A5ABD64D}">
      <dgm:prSet phldrT="[Text]" custT="1"/>
      <dgm:spPr/>
      <dgm:t>
        <a:bodyPr/>
        <a:lstStyle/>
        <a:p>
          <a:r>
            <a:rPr lang="en-US" sz="1800" b="1" dirty="0"/>
            <a:t>Support Infrastructure</a:t>
          </a:r>
        </a:p>
      </dgm:t>
    </dgm:pt>
    <dgm:pt modelId="{F5B6655A-393E-4A9B-8D61-EFAA6604DD3E}" type="sibTrans" cxnId="{D83AE1AB-FF0D-40E7-9AD9-27095A0699DC}">
      <dgm:prSet/>
      <dgm:spPr/>
      <dgm:t>
        <a:bodyPr/>
        <a:lstStyle/>
        <a:p>
          <a:endParaRPr lang="en-US"/>
        </a:p>
      </dgm:t>
    </dgm:pt>
    <dgm:pt modelId="{552FB8B3-EE8C-495F-98AC-4C2C7068BCD9}" type="parTrans" cxnId="{D83AE1AB-FF0D-40E7-9AD9-27095A0699DC}">
      <dgm:prSet/>
      <dgm:spPr/>
      <dgm:t>
        <a:bodyPr/>
        <a:lstStyle/>
        <a:p>
          <a:endParaRPr lang="en-US"/>
        </a:p>
      </dgm:t>
    </dgm:pt>
    <dgm:pt modelId="{CE9540E1-C389-411E-B33E-64EFCC72FFE6}" type="pres">
      <dgm:prSet presAssocID="{6CB9C1DD-99D7-4BD6-9221-3EAC534E53FF}" presName="Name0" presStyleCnt="0">
        <dgm:presLayoutVars>
          <dgm:dir/>
          <dgm:animLvl val="lvl"/>
          <dgm:resizeHandles val="exact"/>
        </dgm:presLayoutVars>
      </dgm:prSet>
      <dgm:spPr/>
    </dgm:pt>
    <dgm:pt modelId="{B22DC90E-DFAC-42CB-A8CE-49015DE79EB3}" type="pres">
      <dgm:prSet presAssocID="{C1CD0304-8C23-443E-977B-CA40E86A3315}" presName="vertFlow" presStyleCnt="0"/>
      <dgm:spPr/>
    </dgm:pt>
    <dgm:pt modelId="{447E0243-EF37-4EB1-9636-C58926E32348}" type="pres">
      <dgm:prSet presAssocID="{C1CD0304-8C23-443E-977B-CA40E86A3315}" presName="header" presStyleLbl="node1" presStyleIdx="0" presStyleCnt="4" custScaleY="235940" custLinFactY="-90693" custLinFactNeighborY="-100000"/>
      <dgm:spPr/>
    </dgm:pt>
    <dgm:pt modelId="{C70CF2B6-AABB-4050-9140-567740AA3883}" type="pres">
      <dgm:prSet presAssocID="{26370074-81F6-4C63-A151-4A4175843086}" presName="parTrans" presStyleLbl="sibTrans2D1" presStyleIdx="0" presStyleCnt="4"/>
      <dgm:spPr/>
    </dgm:pt>
    <dgm:pt modelId="{46145D32-9E2C-4F29-B17C-B970AD3C1187}" type="pres">
      <dgm:prSet presAssocID="{8A459EF1-0B63-4182-86D4-61B725D61D8D}" presName="child" presStyleLbl="alignAccFollowNode1" presStyleIdx="0" presStyleCnt="4" custScaleX="106643" custScaleY="237088" custLinFactY="-90693" custLinFactNeighborY="-100000">
        <dgm:presLayoutVars>
          <dgm:chMax val="0"/>
          <dgm:bulletEnabled val="1"/>
        </dgm:presLayoutVars>
      </dgm:prSet>
      <dgm:spPr/>
    </dgm:pt>
    <dgm:pt modelId="{EBD2A58D-C0EF-47D2-BD7E-252884BB47A9}" type="pres">
      <dgm:prSet presAssocID="{C1CD0304-8C23-443E-977B-CA40E86A3315}" presName="hSp" presStyleCnt="0"/>
      <dgm:spPr/>
    </dgm:pt>
    <dgm:pt modelId="{2BA08318-B023-4DF6-9B88-9C359E28964D}" type="pres">
      <dgm:prSet presAssocID="{24F3B99E-DA7D-49DE-89DE-75B80DD75B85}" presName="vertFlow" presStyleCnt="0"/>
      <dgm:spPr/>
    </dgm:pt>
    <dgm:pt modelId="{80341A4D-4685-423A-9649-77B7FBCAF110}" type="pres">
      <dgm:prSet presAssocID="{24F3B99E-DA7D-49DE-89DE-75B80DD75B85}" presName="header" presStyleLbl="node1" presStyleIdx="1" presStyleCnt="4" custScaleY="235940" custLinFactY="-90693" custLinFactNeighborY="-100000"/>
      <dgm:spPr/>
    </dgm:pt>
    <dgm:pt modelId="{EC09E4A7-0C99-4140-B88C-F157A826C69F}" type="pres">
      <dgm:prSet presAssocID="{69A173E6-E3B6-434D-BDB8-04CDB5ED478D}" presName="parTrans" presStyleLbl="sibTrans2D1" presStyleIdx="1" presStyleCnt="4"/>
      <dgm:spPr/>
    </dgm:pt>
    <dgm:pt modelId="{C7DC743D-8EE6-4253-9557-FEEADC814C9E}" type="pres">
      <dgm:prSet presAssocID="{EB92735C-656C-402B-9D61-A6D11627C20F}" presName="child" presStyleLbl="alignAccFollowNode1" presStyleIdx="1" presStyleCnt="4" custScaleX="111136" custScaleY="237088" custLinFactY="-90693" custLinFactNeighborY="-100000">
        <dgm:presLayoutVars>
          <dgm:chMax val="0"/>
          <dgm:bulletEnabled val="1"/>
        </dgm:presLayoutVars>
      </dgm:prSet>
      <dgm:spPr/>
    </dgm:pt>
    <dgm:pt modelId="{F5E853CE-FC90-4F71-9F58-EF4A8AE2DF43}" type="pres">
      <dgm:prSet presAssocID="{24F3B99E-DA7D-49DE-89DE-75B80DD75B85}" presName="hSp" presStyleCnt="0"/>
      <dgm:spPr/>
    </dgm:pt>
    <dgm:pt modelId="{5D36FF4C-2E2B-4C72-A335-6EB9861202C0}" type="pres">
      <dgm:prSet presAssocID="{1940EDF1-1D27-4B20-B640-385DD0360E1E}" presName="vertFlow" presStyleCnt="0"/>
      <dgm:spPr/>
    </dgm:pt>
    <dgm:pt modelId="{2EC0B642-BAD1-404E-A8C2-FBF9857D0C98}" type="pres">
      <dgm:prSet presAssocID="{1940EDF1-1D27-4B20-B640-385DD0360E1E}" presName="header" presStyleLbl="node1" presStyleIdx="2" presStyleCnt="4" custScaleY="235940" custLinFactY="-90693" custLinFactNeighborY="-100000"/>
      <dgm:spPr/>
    </dgm:pt>
    <dgm:pt modelId="{75CF533D-5466-4D55-B335-9112BC7393C4}" type="pres">
      <dgm:prSet presAssocID="{D909E574-4A5D-473D-BF1C-A32DB6E5EEC6}" presName="parTrans" presStyleLbl="sibTrans2D1" presStyleIdx="2" presStyleCnt="4"/>
      <dgm:spPr/>
    </dgm:pt>
    <dgm:pt modelId="{48D350A2-C84B-4C2A-BAEE-9674943EBDCD}" type="pres">
      <dgm:prSet presAssocID="{487EE5A5-D766-43E4-9B40-4F9000103078}" presName="child" presStyleLbl="alignAccFollowNode1" presStyleIdx="2" presStyleCnt="4" custScaleY="243560" custLinFactY="-90693" custLinFactNeighborY="-100000">
        <dgm:presLayoutVars>
          <dgm:chMax val="0"/>
          <dgm:bulletEnabled val="1"/>
        </dgm:presLayoutVars>
      </dgm:prSet>
      <dgm:spPr/>
    </dgm:pt>
    <dgm:pt modelId="{7DA069B2-A33C-45FD-888E-8484E1E335D6}" type="pres">
      <dgm:prSet presAssocID="{1940EDF1-1D27-4B20-B640-385DD0360E1E}" presName="hSp" presStyleCnt="0"/>
      <dgm:spPr/>
    </dgm:pt>
    <dgm:pt modelId="{6EF46753-C2EC-4D58-9AEB-564BB71439D0}" type="pres">
      <dgm:prSet presAssocID="{8524E7BF-6CD4-4DAA-85CC-F8A1A5ABD64D}" presName="vertFlow" presStyleCnt="0"/>
      <dgm:spPr/>
    </dgm:pt>
    <dgm:pt modelId="{A244EE2B-3846-4C42-942C-25622F6BF644}" type="pres">
      <dgm:prSet presAssocID="{8524E7BF-6CD4-4DAA-85CC-F8A1A5ABD64D}" presName="header" presStyleLbl="node1" presStyleIdx="3" presStyleCnt="4" custScaleY="235940" custLinFactY="-90693" custLinFactNeighborY="-100000"/>
      <dgm:spPr/>
    </dgm:pt>
    <dgm:pt modelId="{6F7BA29A-D51C-4941-9C80-9D6F469677E4}" type="pres">
      <dgm:prSet presAssocID="{08830567-FAB1-426F-A8D4-9500F9C40A95}" presName="parTrans" presStyleLbl="sibTrans2D1" presStyleIdx="3" presStyleCnt="4"/>
      <dgm:spPr/>
    </dgm:pt>
    <dgm:pt modelId="{7B199835-F3D6-41FF-AFDD-9922DDA91A60}" type="pres">
      <dgm:prSet presAssocID="{C9A65984-51DE-4FD5-9904-9EFB0DF81913}" presName="child" presStyleLbl="alignAccFollowNode1" presStyleIdx="3" presStyleCnt="4" custScaleY="243640" custLinFactY="-90693" custLinFactNeighborY="-100000">
        <dgm:presLayoutVars>
          <dgm:chMax val="0"/>
          <dgm:bulletEnabled val="1"/>
        </dgm:presLayoutVars>
      </dgm:prSet>
      <dgm:spPr/>
    </dgm:pt>
  </dgm:ptLst>
  <dgm:cxnLst>
    <dgm:cxn modelId="{C72B811A-674F-4FA3-B7C4-16BF3AB5CF96}" srcId="{24F3B99E-DA7D-49DE-89DE-75B80DD75B85}" destId="{EB92735C-656C-402B-9D61-A6D11627C20F}" srcOrd="0" destOrd="0" parTransId="{69A173E6-E3B6-434D-BDB8-04CDB5ED478D}" sibTransId="{B4EC281F-3B48-417B-B666-C2FADC986141}"/>
    <dgm:cxn modelId="{84B7C83F-2F56-47BB-98BB-7DB71A4FE6DD}" type="presOf" srcId="{487EE5A5-D766-43E4-9B40-4F9000103078}" destId="{48D350A2-C84B-4C2A-BAEE-9674943EBDCD}" srcOrd="0" destOrd="0" presId="urn:microsoft.com/office/officeart/2005/8/layout/lProcess1"/>
    <dgm:cxn modelId="{B2FE8C5F-ED1B-4A33-9FDE-EA9160AACEB6}" type="presOf" srcId="{24F3B99E-DA7D-49DE-89DE-75B80DD75B85}" destId="{80341A4D-4685-423A-9649-77B7FBCAF110}" srcOrd="0" destOrd="0" presId="urn:microsoft.com/office/officeart/2005/8/layout/lProcess1"/>
    <dgm:cxn modelId="{2BB61347-054A-4976-A96E-53A2A4A81D3F}" type="presOf" srcId="{08830567-FAB1-426F-A8D4-9500F9C40A95}" destId="{6F7BA29A-D51C-4941-9C80-9D6F469677E4}" srcOrd="0" destOrd="0" presId="urn:microsoft.com/office/officeart/2005/8/layout/lProcess1"/>
    <dgm:cxn modelId="{56590C6B-2BF7-403E-8642-29A8C303AA4E}" type="presOf" srcId="{D909E574-4A5D-473D-BF1C-A32DB6E5EEC6}" destId="{75CF533D-5466-4D55-B335-9112BC7393C4}" srcOrd="0" destOrd="0" presId="urn:microsoft.com/office/officeart/2005/8/layout/lProcess1"/>
    <dgm:cxn modelId="{E9FF0D6D-37C8-4857-9F6B-068CEE11A340}" type="presOf" srcId="{26370074-81F6-4C63-A151-4A4175843086}" destId="{C70CF2B6-AABB-4050-9140-567740AA3883}" srcOrd="0" destOrd="0" presId="urn:microsoft.com/office/officeart/2005/8/layout/lProcess1"/>
    <dgm:cxn modelId="{7F277F4D-2255-4858-B272-2F9F8233932C}" srcId="{6CB9C1DD-99D7-4BD6-9221-3EAC534E53FF}" destId="{24F3B99E-DA7D-49DE-89DE-75B80DD75B85}" srcOrd="1" destOrd="0" parTransId="{57431943-FB5F-421B-B997-BD4AB5B5A7A1}" sibTransId="{F804D0A4-6EBD-47F5-822A-9F246ED9B7DE}"/>
    <dgm:cxn modelId="{319B4153-E86F-402C-879C-DABD139FB696}" srcId="{C1CD0304-8C23-443E-977B-CA40E86A3315}" destId="{8A459EF1-0B63-4182-86D4-61B725D61D8D}" srcOrd="0" destOrd="0" parTransId="{26370074-81F6-4C63-A151-4A4175843086}" sibTransId="{BEC55AE6-0B4C-412C-A1EB-BD4FD36E9E64}"/>
    <dgm:cxn modelId="{0DE2F083-F766-4047-81C3-F610A2BAD278}" srcId="{8524E7BF-6CD4-4DAA-85CC-F8A1A5ABD64D}" destId="{C9A65984-51DE-4FD5-9904-9EFB0DF81913}" srcOrd="0" destOrd="0" parTransId="{08830567-FAB1-426F-A8D4-9500F9C40A95}" sibTransId="{961E9ED8-0139-48AB-99B9-D21D28D7F3F3}"/>
    <dgm:cxn modelId="{8BBF4389-7F6A-44C5-8775-1AB471587D26}" srcId="{1940EDF1-1D27-4B20-B640-385DD0360E1E}" destId="{487EE5A5-D766-43E4-9B40-4F9000103078}" srcOrd="0" destOrd="0" parTransId="{D909E574-4A5D-473D-BF1C-A32DB6E5EEC6}" sibTransId="{992E176F-F2AC-4720-9E1F-12AEEB0B558F}"/>
    <dgm:cxn modelId="{B7411891-1750-4551-AA79-D94474ED26AF}" type="presOf" srcId="{C9A65984-51DE-4FD5-9904-9EFB0DF81913}" destId="{7B199835-F3D6-41FF-AFDD-9922DDA91A60}" srcOrd="0" destOrd="0" presId="urn:microsoft.com/office/officeart/2005/8/layout/lProcess1"/>
    <dgm:cxn modelId="{AECA9395-EFAE-41F2-8BE3-933FCE111292}" type="presOf" srcId="{69A173E6-E3B6-434D-BDB8-04CDB5ED478D}" destId="{EC09E4A7-0C99-4140-B88C-F157A826C69F}" srcOrd="0" destOrd="0" presId="urn:microsoft.com/office/officeart/2005/8/layout/lProcess1"/>
    <dgm:cxn modelId="{D83AE1AB-FF0D-40E7-9AD9-27095A0699DC}" srcId="{6CB9C1DD-99D7-4BD6-9221-3EAC534E53FF}" destId="{8524E7BF-6CD4-4DAA-85CC-F8A1A5ABD64D}" srcOrd="3" destOrd="0" parTransId="{552FB8B3-EE8C-495F-98AC-4C2C7068BCD9}" sibTransId="{F5B6655A-393E-4A9B-8D61-EFAA6604DD3E}"/>
    <dgm:cxn modelId="{171770B1-4FC7-4EA5-8474-D6B775005467}" srcId="{6CB9C1DD-99D7-4BD6-9221-3EAC534E53FF}" destId="{C1CD0304-8C23-443E-977B-CA40E86A3315}" srcOrd="0" destOrd="0" parTransId="{05454771-20F9-41EB-AB49-D16E99D307E1}" sibTransId="{C64C86E2-A481-4447-BBE1-919FF1BBD634}"/>
    <dgm:cxn modelId="{7D259CB9-77B8-4E36-87FB-195CA2D7D097}" type="presOf" srcId="{8524E7BF-6CD4-4DAA-85CC-F8A1A5ABD64D}" destId="{A244EE2B-3846-4C42-942C-25622F6BF644}" srcOrd="0" destOrd="0" presId="urn:microsoft.com/office/officeart/2005/8/layout/lProcess1"/>
    <dgm:cxn modelId="{4FA2E1C0-33B2-4E41-AD3D-749E5D118667}" type="presOf" srcId="{6CB9C1DD-99D7-4BD6-9221-3EAC534E53FF}" destId="{CE9540E1-C389-411E-B33E-64EFCC72FFE6}" srcOrd="0" destOrd="0" presId="urn:microsoft.com/office/officeart/2005/8/layout/lProcess1"/>
    <dgm:cxn modelId="{0FBC45C4-EA87-48F2-90C5-160CBE74D438}" srcId="{6CB9C1DD-99D7-4BD6-9221-3EAC534E53FF}" destId="{1940EDF1-1D27-4B20-B640-385DD0360E1E}" srcOrd="2" destOrd="0" parTransId="{74893EA4-3D32-4810-AD65-5A0833482904}" sibTransId="{96D48DC5-FF2E-4485-9B1B-E34AE5F62119}"/>
    <dgm:cxn modelId="{ABD525C5-193E-47FF-A915-2649B302CF3E}" type="presOf" srcId="{8A459EF1-0B63-4182-86D4-61B725D61D8D}" destId="{46145D32-9E2C-4F29-B17C-B970AD3C1187}" srcOrd="0" destOrd="0" presId="urn:microsoft.com/office/officeart/2005/8/layout/lProcess1"/>
    <dgm:cxn modelId="{922D25E1-AFF1-4081-9954-C377F2FE9542}" type="presOf" srcId="{EB92735C-656C-402B-9D61-A6D11627C20F}" destId="{C7DC743D-8EE6-4253-9557-FEEADC814C9E}" srcOrd="0" destOrd="0" presId="urn:microsoft.com/office/officeart/2005/8/layout/lProcess1"/>
    <dgm:cxn modelId="{E63F9CE2-199F-414A-A040-D530916B4D35}" type="presOf" srcId="{1940EDF1-1D27-4B20-B640-385DD0360E1E}" destId="{2EC0B642-BAD1-404E-A8C2-FBF9857D0C98}" srcOrd="0" destOrd="0" presId="urn:microsoft.com/office/officeart/2005/8/layout/lProcess1"/>
    <dgm:cxn modelId="{3F7744FA-92E4-4DE2-966D-2653B49D7EBF}" type="presOf" srcId="{C1CD0304-8C23-443E-977B-CA40E86A3315}" destId="{447E0243-EF37-4EB1-9636-C58926E32348}" srcOrd="0" destOrd="0" presId="urn:microsoft.com/office/officeart/2005/8/layout/lProcess1"/>
    <dgm:cxn modelId="{F36F2274-C327-4BCB-AF58-F3FF4CFCB1B5}" type="presParOf" srcId="{CE9540E1-C389-411E-B33E-64EFCC72FFE6}" destId="{B22DC90E-DFAC-42CB-A8CE-49015DE79EB3}" srcOrd="0" destOrd="0" presId="urn:microsoft.com/office/officeart/2005/8/layout/lProcess1"/>
    <dgm:cxn modelId="{C3F1F559-7377-459B-8E63-6695FB7C3914}" type="presParOf" srcId="{B22DC90E-DFAC-42CB-A8CE-49015DE79EB3}" destId="{447E0243-EF37-4EB1-9636-C58926E32348}" srcOrd="0" destOrd="0" presId="urn:microsoft.com/office/officeart/2005/8/layout/lProcess1"/>
    <dgm:cxn modelId="{4BD203ED-FF32-4C46-9F88-0505534E3858}" type="presParOf" srcId="{B22DC90E-DFAC-42CB-A8CE-49015DE79EB3}" destId="{C70CF2B6-AABB-4050-9140-567740AA3883}" srcOrd="1" destOrd="0" presId="urn:microsoft.com/office/officeart/2005/8/layout/lProcess1"/>
    <dgm:cxn modelId="{BC88BDB6-6867-4FC1-AF03-B267A617D168}" type="presParOf" srcId="{B22DC90E-DFAC-42CB-A8CE-49015DE79EB3}" destId="{46145D32-9E2C-4F29-B17C-B970AD3C1187}" srcOrd="2" destOrd="0" presId="urn:microsoft.com/office/officeart/2005/8/layout/lProcess1"/>
    <dgm:cxn modelId="{683A3A58-2FCE-44E6-945C-B3FC4EC6B301}" type="presParOf" srcId="{CE9540E1-C389-411E-B33E-64EFCC72FFE6}" destId="{EBD2A58D-C0EF-47D2-BD7E-252884BB47A9}" srcOrd="1" destOrd="0" presId="urn:microsoft.com/office/officeart/2005/8/layout/lProcess1"/>
    <dgm:cxn modelId="{CC9A3BE7-02B7-4823-AFE3-E6DEC1962476}" type="presParOf" srcId="{CE9540E1-C389-411E-B33E-64EFCC72FFE6}" destId="{2BA08318-B023-4DF6-9B88-9C359E28964D}" srcOrd="2" destOrd="0" presId="urn:microsoft.com/office/officeart/2005/8/layout/lProcess1"/>
    <dgm:cxn modelId="{50D2D46B-7057-4BA2-8EA2-B8D38057B74A}" type="presParOf" srcId="{2BA08318-B023-4DF6-9B88-9C359E28964D}" destId="{80341A4D-4685-423A-9649-77B7FBCAF110}" srcOrd="0" destOrd="0" presId="urn:microsoft.com/office/officeart/2005/8/layout/lProcess1"/>
    <dgm:cxn modelId="{811EB1D0-3242-4FB7-9C5A-EB81A7C43813}" type="presParOf" srcId="{2BA08318-B023-4DF6-9B88-9C359E28964D}" destId="{EC09E4A7-0C99-4140-B88C-F157A826C69F}" srcOrd="1" destOrd="0" presId="urn:microsoft.com/office/officeart/2005/8/layout/lProcess1"/>
    <dgm:cxn modelId="{BB89BA29-6020-48D0-9A02-B80C9EBB51DF}" type="presParOf" srcId="{2BA08318-B023-4DF6-9B88-9C359E28964D}" destId="{C7DC743D-8EE6-4253-9557-FEEADC814C9E}" srcOrd="2" destOrd="0" presId="urn:microsoft.com/office/officeart/2005/8/layout/lProcess1"/>
    <dgm:cxn modelId="{2D3943D4-455A-4E37-8723-563B3AD64809}" type="presParOf" srcId="{CE9540E1-C389-411E-B33E-64EFCC72FFE6}" destId="{F5E853CE-FC90-4F71-9F58-EF4A8AE2DF43}" srcOrd="3" destOrd="0" presId="urn:microsoft.com/office/officeart/2005/8/layout/lProcess1"/>
    <dgm:cxn modelId="{8C8784D1-2AE8-42CD-8C3C-5BB0B24C8949}" type="presParOf" srcId="{CE9540E1-C389-411E-B33E-64EFCC72FFE6}" destId="{5D36FF4C-2E2B-4C72-A335-6EB9861202C0}" srcOrd="4" destOrd="0" presId="urn:microsoft.com/office/officeart/2005/8/layout/lProcess1"/>
    <dgm:cxn modelId="{00CBDB33-DA36-4DD7-8A16-1BEA23480BF7}" type="presParOf" srcId="{5D36FF4C-2E2B-4C72-A335-6EB9861202C0}" destId="{2EC0B642-BAD1-404E-A8C2-FBF9857D0C98}" srcOrd="0" destOrd="0" presId="urn:microsoft.com/office/officeart/2005/8/layout/lProcess1"/>
    <dgm:cxn modelId="{1B6E5809-9BEB-4466-9499-A7733AAE52DA}" type="presParOf" srcId="{5D36FF4C-2E2B-4C72-A335-6EB9861202C0}" destId="{75CF533D-5466-4D55-B335-9112BC7393C4}" srcOrd="1" destOrd="0" presId="urn:microsoft.com/office/officeart/2005/8/layout/lProcess1"/>
    <dgm:cxn modelId="{93BE1454-2B84-4232-8448-29D5A14D9BC8}" type="presParOf" srcId="{5D36FF4C-2E2B-4C72-A335-6EB9861202C0}" destId="{48D350A2-C84B-4C2A-BAEE-9674943EBDCD}" srcOrd="2" destOrd="0" presId="urn:microsoft.com/office/officeart/2005/8/layout/lProcess1"/>
    <dgm:cxn modelId="{30C75C31-801F-4EE6-AA63-9BB64124F62C}" type="presParOf" srcId="{CE9540E1-C389-411E-B33E-64EFCC72FFE6}" destId="{7DA069B2-A33C-45FD-888E-8484E1E335D6}" srcOrd="5" destOrd="0" presId="urn:microsoft.com/office/officeart/2005/8/layout/lProcess1"/>
    <dgm:cxn modelId="{5C04DA7D-C23E-4829-8541-35EF5DF10E5D}" type="presParOf" srcId="{CE9540E1-C389-411E-B33E-64EFCC72FFE6}" destId="{6EF46753-C2EC-4D58-9AEB-564BB71439D0}" srcOrd="6" destOrd="0" presId="urn:microsoft.com/office/officeart/2005/8/layout/lProcess1"/>
    <dgm:cxn modelId="{30471A31-7CB0-4012-B6FE-E3BE3664911E}" type="presParOf" srcId="{6EF46753-C2EC-4D58-9AEB-564BB71439D0}" destId="{A244EE2B-3846-4C42-942C-25622F6BF644}" srcOrd="0" destOrd="0" presId="urn:microsoft.com/office/officeart/2005/8/layout/lProcess1"/>
    <dgm:cxn modelId="{658DF634-A18E-45BC-82DC-5A2DC5465495}" type="presParOf" srcId="{6EF46753-C2EC-4D58-9AEB-564BB71439D0}" destId="{6F7BA29A-D51C-4941-9C80-9D6F469677E4}" srcOrd="1" destOrd="0" presId="urn:microsoft.com/office/officeart/2005/8/layout/lProcess1"/>
    <dgm:cxn modelId="{D8D27886-00E5-4C42-9168-D805746D250A}" type="presParOf" srcId="{6EF46753-C2EC-4D58-9AEB-564BB71439D0}" destId="{7B199835-F3D6-41FF-AFDD-9922DDA91A6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0243-EF37-4EB1-9636-C58926E32348}">
      <dsp:nvSpPr>
        <dsp:cNvPr id="0" name=""/>
        <dsp:cNvSpPr/>
      </dsp:nvSpPr>
      <dsp:spPr>
        <a:xfrm>
          <a:off x="57972" y="327598"/>
          <a:ext cx="1674018" cy="98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Upstream Devt</a:t>
          </a:r>
        </a:p>
      </dsp:txBody>
      <dsp:txXfrm>
        <a:off x="86893" y="356519"/>
        <a:ext cx="1616176" cy="929577"/>
      </dsp:txXfrm>
    </dsp:sp>
    <dsp:sp modelId="{C70CF2B6-AABB-4050-9140-567740AA3883}">
      <dsp:nvSpPr>
        <dsp:cNvPr id="0" name=""/>
        <dsp:cNvSpPr/>
      </dsp:nvSpPr>
      <dsp:spPr>
        <a:xfrm rot="5400000">
          <a:off x="858362" y="1351636"/>
          <a:ext cx="73238" cy="732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45D32-9E2C-4F29-B17C-B970AD3C1187}">
      <dsp:nvSpPr>
        <dsp:cNvPr id="0" name=""/>
        <dsp:cNvSpPr/>
      </dsp:nvSpPr>
      <dsp:spPr>
        <a:xfrm>
          <a:off x="2370" y="1461494"/>
          <a:ext cx="1785223" cy="99222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Exploration, CPFs, Pipelines and access roads, camps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$ 8 bn</a:t>
          </a:r>
        </a:p>
      </dsp:txBody>
      <dsp:txXfrm>
        <a:off x="31431" y="1490555"/>
        <a:ext cx="1727101" cy="934102"/>
      </dsp:txXfrm>
    </dsp:sp>
    <dsp:sp modelId="{80341A4D-4685-423A-9649-77B7FBCAF110}">
      <dsp:nvSpPr>
        <dsp:cNvPr id="0" name=""/>
        <dsp:cNvSpPr/>
      </dsp:nvSpPr>
      <dsp:spPr>
        <a:xfrm>
          <a:off x="2115165" y="327598"/>
          <a:ext cx="1674018" cy="98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Uganda Refinery Project</a:t>
          </a:r>
        </a:p>
      </dsp:txBody>
      <dsp:txXfrm>
        <a:off x="2144086" y="356519"/>
        <a:ext cx="1616176" cy="929577"/>
      </dsp:txXfrm>
    </dsp:sp>
    <dsp:sp modelId="{EC09E4A7-0C99-4140-B88C-F157A826C69F}">
      <dsp:nvSpPr>
        <dsp:cNvPr id="0" name=""/>
        <dsp:cNvSpPr/>
      </dsp:nvSpPr>
      <dsp:spPr>
        <a:xfrm rot="5400000">
          <a:off x="2915555" y="1351636"/>
          <a:ext cx="73238" cy="732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DC743D-8EE6-4253-9557-FEEADC814C9E}">
      <dsp:nvSpPr>
        <dsp:cNvPr id="0" name=""/>
        <dsp:cNvSpPr/>
      </dsp:nvSpPr>
      <dsp:spPr>
        <a:xfrm>
          <a:off x="2021956" y="1461494"/>
          <a:ext cx="1860436" cy="99222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60,000 bpd Refinery, 211km products pipeline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$ 3-4 bn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051017" y="1490555"/>
        <a:ext cx="1802314" cy="934102"/>
      </dsp:txXfrm>
    </dsp:sp>
    <dsp:sp modelId="{2EC0B642-BAD1-404E-A8C2-FBF9857D0C98}">
      <dsp:nvSpPr>
        <dsp:cNvPr id="0" name=""/>
        <dsp:cNvSpPr/>
      </dsp:nvSpPr>
      <dsp:spPr>
        <a:xfrm>
          <a:off x="4116755" y="327598"/>
          <a:ext cx="1674018" cy="98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East Africa Crude Oil Pipeline</a:t>
          </a:r>
        </a:p>
      </dsp:txBody>
      <dsp:txXfrm>
        <a:off x="4145676" y="356519"/>
        <a:ext cx="1616176" cy="929577"/>
      </dsp:txXfrm>
    </dsp:sp>
    <dsp:sp modelId="{75CF533D-5466-4D55-B335-9112BC7393C4}">
      <dsp:nvSpPr>
        <dsp:cNvPr id="0" name=""/>
        <dsp:cNvSpPr/>
      </dsp:nvSpPr>
      <dsp:spPr>
        <a:xfrm rot="5400000">
          <a:off x="4917145" y="1351636"/>
          <a:ext cx="73238" cy="732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350A2-C84B-4C2A-BAEE-9674943EBDCD}">
      <dsp:nvSpPr>
        <dsp:cNvPr id="0" name=""/>
        <dsp:cNvSpPr/>
      </dsp:nvSpPr>
      <dsp:spPr>
        <a:xfrm>
          <a:off x="4116755" y="1461494"/>
          <a:ext cx="1674018" cy="101930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~200,000 bpd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$ 3.55bn</a:t>
          </a:r>
        </a:p>
      </dsp:txBody>
      <dsp:txXfrm>
        <a:off x="4146610" y="1491349"/>
        <a:ext cx="1614308" cy="959599"/>
      </dsp:txXfrm>
    </dsp:sp>
    <dsp:sp modelId="{A244EE2B-3846-4C42-942C-25622F6BF644}">
      <dsp:nvSpPr>
        <dsp:cNvPr id="0" name=""/>
        <dsp:cNvSpPr/>
      </dsp:nvSpPr>
      <dsp:spPr>
        <a:xfrm>
          <a:off x="6025136" y="327598"/>
          <a:ext cx="1674018" cy="987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 Infrastructure</a:t>
          </a:r>
        </a:p>
      </dsp:txBody>
      <dsp:txXfrm>
        <a:off x="6054057" y="356519"/>
        <a:ext cx="1616176" cy="929577"/>
      </dsp:txXfrm>
    </dsp:sp>
    <dsp:sp modelId="{6F7BA29A-D51C-4941-9C80-9D6F469677E4}">
      <dsp:nvSpPr>
        <dsp:cNvPr id="0" name=""/>
        <dsp:cNvSpPr/>
      </dsp:nvSpPr>
      <dsp:spPr>
        <a:xfrm rot="5400000">
          <a:off x="6825526" y="1351636"/>
          <a:ext cx="73238" cy="732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99835-F3D6-41FF-AFDD-9922DDA91A60}">
      <dsp:nvSpPr>
        <dsp:cNvPr id="0" name=""/>
        <dsp:cNvSpPr/>
      </dsp:nvSpPr>
      <dsp:spPr>
        <a:xfrm>
          <a:off x="6025136" y="1461494"/>
          <a:ext cx="1674018" cy="101964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Airport, Industrial Park, Roads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$ 1bn</a:t>
          </a:r>
        </a:p>
      </dsp:txBody>
      <dsp:txXfrm>
        <a:off x="6055000" y="1491358"/>
        <a:ext cx="1614290" cy="95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CD37487-6064-40BE-B152-49C6D7CE5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E323B77-A90A-4CC9-B0CE-8C036A76A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538209D-6AFE-447F-8C26-AD13AC978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97BD72-F5AB-4087-A7E6-828DCE34DF3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47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93626" y="2930373"/>
            <a:ext cx="4404749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893626" y="3428470"/>
            <a:ext cx="4404749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682918" y="1939620"/>
            <a:ext cx="826162" cy="826289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3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9673770" y="-9678"/>
            <a:ext cx="4073676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325637" y="0"/>
            <a:ext cx="6507237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848047" y="0"/>
            <a:ext cx="6541105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3166533" y="1"/>
            <a:ext cx="4073676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5954484" y="-29033"/>
            <a:ext cx="6337905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2637436" y="-2697764"/>
            <a:ext cx="6943741" cy="122923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2652484" y="-2657323"/>
            <a:ext cx="6887034" cy="12192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2645557" y="-2699321"/>
            <a:ext cx="6928710" cy="1226577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2652483" y="-2667000"/>
            <a:ext cx="6887034" cy="12192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2591158" y="-2688984"/>
            <a:ext cx="6954674" cy="1231174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2652483" y="-2667000"/>
            <a:ext cx="6887034" cy="12192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4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84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3" y="0"/>
            <a:ext cx="42672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0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0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6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9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5" y="0"/>
            <a:ext cx="42672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2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2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3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67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0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3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3" y="0"/>
            <a:ext cx="42672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0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0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3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67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0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3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09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5" y="0"/>
            <a:ext cx="42672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2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2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3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67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0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3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08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3" y="0"/>
            <a:ext cx="42672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0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0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3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67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0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3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5" y="0"/>
            <a:ext cx="42672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2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2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3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67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0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3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2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5828496" y="3428471"/>
            <a:ext cx="4254095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3386667" y="0"/>
            <a:ext cx="3560838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685237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5648936" y="0"/>
            <a:ext cx="6543065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8471"/>
            <a:ext cx="7125350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8786591" y="3428470"/>
            <a:ext cx="3405409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05279" y="874463"/>
            <a:ext cx="2723615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05279" y="1519397"/>
            <a:ext cx="2723615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74225" y="4471770"/>
            <a:ext cx="3162635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5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8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5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847" y="0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847" y="1715665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671" y="0"/>
            <a:ext cx="17448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671" y="1715665"/>
            <a:ext cx="17448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671" y="3429529"/>
            <a:ext cx="17448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671" y="5145194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494" y="5145194"/>
            <a:ext cx="17448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317" y="5145194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141" y="0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141" y="1715665"/>
            <a:ext cx="17448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141" y="5145194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1966" y="0"/>
            <a:ext cx="17448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1966" y="1715665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1966" y="5145194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29"/>
            <a:ext cx="34824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494" y="0"/>
            <a:ext cx="34824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7969684" y="4165579"/>
            <a:ext cx="1293753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67940" y="4275017"/>
            <a:ext cx="5697242" cy="682954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767940" y="3606056"/>
            <a:ext cx="569724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1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72" y="1054867"/>
            <a:ext cx="8795657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90680" y="3428471"/>
            <a:ext cx="4898234" cy="3054822"/>
          </a:xfrm>
        </p:spPr>
        <p:txBody>
          <a:bodyPr anchor="t">
            <a:normAutofit/>
          </a:bodyPr>
          <a:lstStyle>
            <a:lvl1pPr algn="l">
              <a:spcBef>
                <a:spcPts val="80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5664000" y="3533428"/>
            <a:ext cx="432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5232000" y="3990648"/>
            <a:ext cx="432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4176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14915" y="735504"/>
            <a:ext cx="4658171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14915" y="3516656"/>
            <a:ext cx="4658171" cy="2676552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64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232000" y="599386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664000" y="556180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800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8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8915" y="232836"/>
            <a:ext cx="4658171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88372" y="2131167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793777" y="1747377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372" y="1757768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88372" y="3489864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793777" y="3106074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88372" y="3116464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88372" y="4845190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793777" y="446140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88371" y="4471791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960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528000" y="599386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556180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8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12192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4128337"/>
            <a:ext cx="5330625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64000" y="326420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8321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501737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128337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5654439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5281039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90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4138" y="504904"/>
            <a:ext cx="11083725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8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7709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886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569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5676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454597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412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54956" y="2183603"/>
            <a:ext cx="9082088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0423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44956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40491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9953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4310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57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93733D-7227-48EF-9BCD-CB4B702D355A}"/>
              </a:ext>
            </a:extLst>
          </p:cNvPr>
          <p:cNvSpPr/>
          <p:nvPr userDrawn="1"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3B53F-F3F5-49D3-9414-5FF1B916E57F}"/>
              </a:ext>
            </a:extLst>
          </p:cNvPr>
          <p:cNvCxnSpPr/>
          <p:nvPr userDrawn="1"/>
        </p:nvCxnSpPr>
        <p:spPr>
          <a:xfrm>
            <a:off x="0" y="1125538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33CF39E2-D201-4ED2-932C-91A57855B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" y="148634"/>
            <a:ext cx="2457829" cy="6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6A2DE2-2537-4953-B066-AAFF63273316}"/>
              </a:ext>
            </a:extLst>
          </p:cNvPr>
          <p:cNvGrpSpPr/>
          <p:nvPr userDrawn="1"/>
        </p:nvGrpSpPr>
        <p:grpSpPr>
          <a:xfrm>
            <a:off x="-1203672" y="6466432"/>
            <a:ext cx="13395672" cy="389441"/>
            <a:chOff x="-499830" y="6254154"/>
            <a:chExt cx="9632458" cy="246726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F2A76A2-0FD0-4458-B781-AFF8AE0F0291}"/>
                </a:ext>
              </a:extLst>
            </p:cNvPr>
            <p:cNvSpPr>
              <a:spLocks/>
            </p:cNvSpPr>
            <p:nvPr userDrawn="1"/>
          </p:nvSpPr>
          <p:spPr bwMode="auto">
            <a:xfrm flipV="1">
              <a:off x="-490931" y="6254154"/>
              <a:ext cx="9621076" cy="148386"/>
            </a:xfrm>
            <a:custGeom>
              <a:avLst/>
              <a:gdLst>
                <a:gd name="T0" fmla="*/ 607 w 607"/>
                <a:gd name="T1" fmla="*/ 0 h 66"/>
                <a:gd name="T2" fmla="*/ 176 w 607"/>
                <a:gd name="T3" fmla="*/ 57 h 66"/>
                <a:gd name="T4" fmla="*/ 0 w 607"/>
                <a:gd name="T5" fmla="*/ 48 h 66"/>
                <a:gd name="T6" fmla="*/ 251 w 607"/>
                <a:gd name="T7" fmla="*/ 66 h 66"/>
                <a:gd name="T8" fmla="*/ 607 w 607"/>
                <a:gd name="T9" fmla="*/ 27 h 66"/>
                <a:gd name="T10" fmla="*/ 607 w 6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66">
                  <a:moveTo>
                    <a:pt x="607" y="0"/>
                  </a:moveTo>
                  <a:cubicBezTo>
                    <a:pt x="450" y="44"/>
                    <a:pt x="300" y="57"/>
                    <a:pt x="176" y="57"/>
                  </a:cubicBezTo>
                  <a:cubicBezTo>
                    <a:pt x="109" y="57"/>
                    <a:pt x="49" y="53"/>
                    <a:pt x="0" y="48"/>
                  </a:cubicBezTo>
                  <a:cubicBezTo>
                    <a:pt x="66" y="58"/>
                    <a:pt x="152" y="66"/>
                    <a:pt x="251" y="66"/>
                  </a:cubicBezTo>
                  <a:cubicBezTo>
                    <a:pt x="358" y="66"/>
                    <a:pt x="480" y="56"/>
                    <a:pt x="607" y="27"/>
                  </a:cubicBezTo>
                  <a:cubicBezTo>
                    <a:pt x="607" y="0"/>
                    <a:pt x="607" y="0"/>
                    <a:pt x="607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vert="horz" wrap="square" lIns="91440" tIns="45720" rIns="91440" bIns="45720" anchor="b" anchorCtr="0" upright="1">
              <a:noAutofit/>
            </a:bodyPr>
            <a:lstStyle/>
            <a:p>
              <a:endParaRPr lang="en-US" sz="18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9AB0E35-DCED-4AD2-AE2C-29AB960B3AF3}"/>
                </a:ext>
              </a:extLst>
            </p:cNvPr>
            <p:cNvSpPr>
              <a:spLocks/>
            </p:cNvSpPr>
            <p:nvPr userDrawn="1"/>
          </p:nvSpPr>
          <p:spPr bwMode="auto">
            <a:xfrm flipV="1">
              <a:off x="-488448" y="6309278"/>
              <a:ext cx="9621076" cy="148386"/>
            </a:xfrm>
            <a:custGeom>
              <a:avLst/>
              <a:gdLst>
                <a:gd name="T0" fmla="*/ 607 w 607"/>
                <a:gd name="T1" fmla="*/ 0 h 66"/>
                <a:gd name="T2" fmla="*/ 176 w 607"/>
                <a:gd name="T3" fmla="*/ 57 h 66"/>
                <a:gd name="T4" fmla="*/ 0 w 607"/>
                <a:gd name="T5" fmla="*/ 48 h 66"/>
                <a:gd name="T6" fmla="*/ 251 w 607"/>
                <a:gd name="T7" fmla="*/ 66 h 66"/>
                <a:gd name="T8" fmla="*/ 607 w 607"/>
                <a:gd name="T9" fmla="*/ 27 h 66"/>
                <a:gd name="T10" fmla="*/ 607 w 6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66">
                  <a:moveTo>
                    <a:pt x="607" y="0"/>
                  </a:moveTo>
                  <a:cubicBezTo>
                    <a:pt x="450" y="44"/>
                    <a:pt x="300" y="57"/>
                    <a:pt x="176" y="57"/>
                  </a:cubicBezTo>
                  <a:cubicBezTo>
                    <a:pt x="109" y="57"/>
                    <a:pt x="49" y="53"/>
                    <a:pt x="0" y="48"/>
                  </a:cubicBezTo>
                  <a:cubicBezTo>
                    <a:pt x="66" y="58"/>
                    <a:pt x="152" y="66"/>
                    <a:pt x="251" y="66"/>
                  </a:cubicBezTo>
                  <a:cubicBezTo>
                    <a:pt x="358" y="66"/>
                    <a:pt x="480" y="56"/>
                    <a:pt x="607" y="27"/>
                  </a:cubicBezTo>
                  <a:cubicBezTo>
                    <a:pt x="607" y="0"/>
                    <a:pt x="607" y="0"/>
                    <a:pt x="607" y="0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vert="horz" wrap="square" lIns="91440" tIns="45720" rIns="91440" bIns="45720" anchor="b" anchorCtr="0" upright="1">
              <a:noAutofit/>
            </a:bodyPr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DDD358B-FE1B-4A5D-B7E9-113D42F60700}"/>
                </a:ext>
              </a:extLst>
            </p:cNvPr>
            <p:cNvSpPr>
              <a:spLocks/>
            </p:cNvSpPr>
            <p:nvPr userDrawn="1"/>
          </p:nvSpPr>
          <p:spPr bwMode="auto">
            <a:xfrm flipV="1">
              <a:off x="-499830" y="6352494"/>
              <a:ext cx="9621076" cy="148386"/>
            </a:xfrm>
            <a:custGeom>
              <a:avLst/>
              <a:gdLst>
                <a:gd name="T0" fmla="*/ 607 w 607"/>
                <a:gd name="T1" fmla="*/ 0 h 66"/>
                <a:gd name="T2" fmla="*/ 176 w 607"/>
                <a:gd name="T3" fmla="*/ 57 h 66"/>
                <a:gd name="T4" fmla="*/ 0 w 607"/>
                <a:gd name="T5" fmla="*/ 48 h 66"/>
                <a:gd name="T6" fmla="*/ 251 w 607"/>
                <a:gd name="T7" fmla="*/ 66 h 66"/>
                <a:gd name="T8" fmla="*/ 607 w 607"/>
                <a:gd name="T9" fmla="*/ 27 h 66"/>
                <a:gd name="T10" fmla="*/ 607 w 6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66">
                  <a:moveTo>
                    <a:pt x="607" y="0"/>
                  </a:moveTo>
                  <a:cubicBezTo>
                    <a:pt x="450" y="44"/>
                    <a:pt x="300" y="57"/>
                    <a:pt x="176" y="57"/>
                  </a:cubicBezTo>
                  <a:cubicBezTo>
                    <a:pt x="109" y="57"/>
                    <a:pt x="49" y="53"/>
                    <a:pt x="0" y="48"/>
                  </a:cubicBezTo>
                  <a:cubicBezTo>
                    <a:pt x="66" y="58"/>
                    <a:pt x="152" y="66"/>
                    <a:pt x="251" y="66"/>
                  </a:cubicBezTo>
                  <a:cubicBezTo>
                    <a:pt x="358" y="66"/>
                    <a:pt x="480" y="56"/>
                    <a:pt x="607" y="27"/>
                  </a:cubicBezTo>
                  <a:cubicBezTo>
                    <a:pt x="607" y="0"/>
                    <a:pt x="607" y="0"/>
                    <a:pt x="607" y="0"/>
                  </a:cubicBezTo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vert="horz" wrap="square" lIns="91440" tIns="45720" rIns="91440" bIns="45720" anchor="b" anchorCtr="0" upright="1">
              <a:noAutofit/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322450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200276" y="1770487"/>
            <a:ext cx="3315455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1770487"/>
            <a:ext cx="4893129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6032" y="2503647"/>
            <a:ext cx="4267201" cy="658385"/>
          </a:xfrm>
        </p:spPr>
        <p:txBody>
          <a:bodyPr anchor="ctr">
            <a:normAutofit/>
          </a:bodyPr>
          <a:lstStyle>
            <a:lvl1pPr algn="l">
              <a:spcBef>
                <a:spcPts val="80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3791535"/>
            <a:ext cx="4898234" cy="1294919"/>
          </a:xfrm>
        </p:spPr>
        <p:txBody>
          <a:bodyPr anchor="b"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2546517"/>
            <a:ext cx="572557" cy="572646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93626" y="2930373"/>
            <a:ext cx="4404749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893626" y="3428470"/>
            <a:ext cx="4404749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682918" y="1939620"/>
            <a:ext cx="826162" cy="826289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0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72" y="1054867"/>
            <a:ext cx="8795657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90680" y="3428471"/>
            <a:ext cx="4898234" cy="3054822"/>
          </a:xfrm>
        </p:spPr>
        <p:txBody>
          <a:bodyPr anchor="t">
            <a:normAutofit/>
          </a:bodyPr>
          <a:lstStyle>
            <a:lvl1pPr algn="l">
              <a:spcBef>
                <a:spcPts val="80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5664000" y="3533428"/>
            <a:ext cx="432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5232000" y="3990648"/>
            <a:ext cx="432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3331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54956" y="2183603"/>
            <a:ext cx="9082088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25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200276" y="1770487"/>
            <a:ext cx="3315455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1770487"/>
            <a:ext cx="4893129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6032" y="2503647"/>
            <a:ext cx="4267201" cy="658385"/>
          </a:xfrm>
        </p:spPr>
        <p:txBody>
          <a:bodyPr anchor="ctr">
            <a:normAutofit/>
          </a:bodyPr>
          <a:lstStyle>
            <a:lvl1pPr algn="l">
              <a:spcBef>
                <a:spcPts val="80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3791535"/>
            <a:ext cx="4898234" cy="1294919"/>
          </a:xfrm>
        </p:spPr>
        <p:txBody>
          <a:bodyPr anchor="b"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2546517"/>
            <a:ext cx="572557" cy="572646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7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4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slideLayout" Target="../slideLayouts/slideLayout6.xml" /><Relationship Id="rId1" Type="http://schemas.openxmlformats.org/officeDocument/2006/relationships/slideLayout" Target="../slideLayouts/slideLayout5.xml" /><Relationship Id="rId5" Type="http://schemas.openxmlformats.org/officeDocument/2006/relationships/theme" Target="../theme/theme2.xml" /><Relationship Id="rId4" Type="http://schemas.openxmlformats.org/officeDocument/2006/relationships/slideLayout" Target="../slideLayouts/slideLayout8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 /><Relationship Id="rId13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5.xml" /><Relationship Id="rId12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10.xml" /><Relationship Id="rId16" Type="http://schemas.openxmlformats.org/officeDocument/2006/relationships/theme" Target="../theme/theme3.xml" /><Relationship Id="rId1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4.xml" /><Relationship Id="rId11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13.xml" /><Relationship Id="rId15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2.xml" /><Relationship Id="rId9" Type="http://schemas.openxmlformats.org/officeDocument/2006/relationships/slideLayout" Target="../slideLayouts/slideLayout17.xml" /><Relationship Id="rId14" Type="http://schemas.openxmlformats.org/officeDocument/2006/relationships/slideLayout" Target="../slideLayouts/slideLayout2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slideLayout" Target="../slideLayouts/slideLayout36.xml" /><Relationship Id="rId1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26.xml" /><Relationship Id="rId21" Type="http://schemas.openxmlformats.org/officeDocument/2006/relationships/image" Target="../media/image1.jpg" /><Relationship Id="rId7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35.xml" /><Relationship Id="rId17" Type="http://schemas.openxmlformats.org/officeDocument/2006/relationships/slideLayout" Target="../slideLayouts/slideLayout40.xml" /><Relationship Id="rId2" Type="http://schemas.openxmlformats.org/officeDocument/2006/relationships/slideLayout" Target="../slideLayouts/slideLayout25.xml" /><Relationship Id="rId16" Type="http://schemas.openxmlformats.org/officeDocument/2006/relationships/slideLayout" Target="../slideLayouts/slideLayout39.xml" /><Relationship Id="rId20" Type="http://schemas.openxmlformats.org/officeDocument/2006/relationships/theme" Target="../theme/theme4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33.xml" /><Relationship Id="rId19" Type="http://schemas.openxmlformats.org/officeDocument/2006/relationships/slideLayout" Target="../slideLayouts/slideLayout42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Relationship Id="rId14" Type="http://schemas.openxmlformats.org/officeDocument/2006/relationships/slideLayout" Target="../slideLayouts/slideLayout3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99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8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dt="0"/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5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dt="0"/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8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650" r:id="rId14"/>
    <p:sldLayoutId id="2147483663" r:id="rId15"/>
    <p:sldLayoutId id="2147483652" r:id="rId16"/>
    <p:sldLayoutId id="2147483660" r:id="rId17"/>
    <p:sldLayoutId id="2147483662" r:id="rId18"/>
    <p:sldLayoutId id="2147483661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slideLayout" Target="../slideLayouts/slideLayout8.xml" /><Relationship Id="rId1" Type="http://schemas.openxmlformats.org/officeDocument/2006/relationships/tags" Target="../tags/tag1.xml" /><Relationship Id="rId4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0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5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29129"/>
            <a:ext cx="2685143" cy="220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E0E120-5968-4751-8698-51875C455C70}"/>
              </a:ext>
            </a:extLst>
          </p:cNvPr>
          <p:cNvSpPr/>
          <p:nvPr/>
        </p:nvSpPr>
        <p:spPr>
          <a:xfrm>
            <a:off x="2584174" y="2573946"/>
            <a:ext cx="702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Topic:  “OIL &amp; GAS CURRENT STATUS AND THE  IMPLICATION ON BUSINESS AND THE ECONOMY AT LARGE”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A345F-5782-4463-9F96-540229DE63DF}"/>
              </a:ext>
            </a:extLst>
          </p:cNvPr>
          <p:cNvSpPr/>
          <p:nvPr/>
        </p:nvSpPr>
        <p:spPr>
          <a:xfrm>
            <a:off x="3509291" y="3637723"/>
            <a:ext cx="6310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By </a:t>
            </a:r>
          </a:p>
          <a:p>
            <a:pPr algn="ctr"/>
            <a:r>
              <a:rPr lang="en-US" dirty="0"/>
              <a:t>Hon. Dr Elly  Karuhanga- </a:t>
            </a:r>
          </a:p>
          <a:p>
            <a:pPr algn="ctr"/>
            <a:r>
              <a:rPr lang="en-US" dirty="0"/>
              <a:t>Chairman, Uganda Chamber of Mines &amp; Petroleum</a:t>
            </a:r>
            <a:endParaRPr lang="en-UG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07725E-7628-405F-A3B7-D3456AD093CA}"/>
              </a:ext>
            </a:extLst>
          </p:cNvPr>
          <p:cNvSpPr txBox="1">
            <a:spLocks/>
          </p:cNvSpPr>
          <p:nvPr/>
        </p:nvSpPr>
        <p:spPr>
          <a:xfrm>
            <a:off x="2133600" y="4810539"/>
            <a:ext cx="7924800" cy="6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33" kern="1200" baseline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@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Regional logistics Expo 2019</a:t>
            </a:r>
            <a:endParaRPr lang="en-UG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E565-5A3E-4A1D-9EF3-28849EDA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49114"/>
          </a:xfrm>
        </p:spPr>
        <p:txBody>
          <a:bodyPr>
            <a:normAutofit/>
          </a:bodyPr>
          <a:lstStyle/>
          <a:p>
            <a:r>
              <a:rPr lang="en-US" sz="2800" dirty="0"/>
              <a:t>Example: heavy goods vehicles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74A5-6E91-4C7B-8FF6-A0C3A47E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53634"/>
            <a:ext cx="9603275" cy="375073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lvl="0"/>
            <a:r>
              <a:rPr lang="en-US" dirty="0"/>
              <a:t>Mandatory </a:t>
            </a:r>
            <a:r>
              <a:rPr lang="en-US" dirty="0" err="1"/>
              <a:t>vichicle</a:t>
            </a:r>
            <a:r>
              <a:rPr lang="en-US" dirty="0"/>
              <a:t>/ equipment inspection prior to </a:t>
            </a:r>
            <a:r>
              <a:rPr lang="en-US" dirty="0" err="1"/>
              <a:t>mobilsation</a:t>
            </a:r>
            <a:r>
              <a:rPr lang="en-US" dirty="0"/>
              <a:t> to site</a:t>
            </a:r>
          </a:p>
          <a:p>
            <a:pPr lvl="0"/>
            <a:r>
              <a:rPr lang="en-US" dirty="0"/>
              <a:t>Requirement for escort vehicle on all HGV’S</a:t>
            </a:r>
          </a:p>
          <a:p>
            <a:pPr lvl="0"/>
            <a:r>
              <a:rPr lang="en-US" dirty="0"/>
              <a:t>A contractor </a:t>
            </a:r>
            <a:r>
              <a:rPr lang="en-US" dirty="0" err="1"/>
              <a:t>HSE</a:t>
            </a:r>
            <a:r>
              <a:rPr lang="en-US" dirty="0"/>
              <a:t> representative for all field projects.</a:t>
            </a:r>
          </a:p>
          <a:p>
            <a:pPr lvl="0"/>
            <a:r>
              <a:rPr lang="en-US" dirty="0"/>
              <a:t>Speed limits for all route/road types and regions.</a:t>
            </a:r>
          </a:p>
          <a:p>
            <a:pPr lvl="0"/>
            <a:r>
              <a:rPr lang="en-US" dirty="0"/>
              <a:t>No/zero drug &amp; alcohol policy during projects</a:t>
            </a:r>
          </a:p>
          <a:p>
            <a:pPr lvl="0"/>
            <a:r>
              <a:rPr lang="en-US" dirty="0"/>
              <a:t>Mandatory tracking (VMS) to monitor compliance and other parameters.</a:t>
            </a:r>
          </a:p>
          <a:p>
            <a:pPr lvl="0"/>
            <a:r>
              <a:rPr lang="en-US" dirty="0"/>
              <a:t>Mandatory route assessments for every project prior to implementation.</a:t>
            </a:r>
          </a:p>
          <a:p>
            <a:pPr lvl="0"/>
            <a:r>
              <a:rPr lang="en-US" dirty="0"/>
              <a:t>Employee </a:t>
            </a:r>
            <a:r>
              <a:rPr lang="en-US" dirty="0" err="1"/>
              <a:t>HSE</a:t>
            </a:r>
            <a:r>
              <a:rPr lang="en-US" dirty="0"/>
              <a:t> training plan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85524-A183-475C-9B85-A0D8B4B3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402B-A1B5-4390-A9D5-BB73CB92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59238"/>
          </a:xfrm>
        </p:spPr>
        <p:txBody>
          <a:bodyPr>
            <a:normAutofit/>
          </a:bodyPr>
          <a:lstStyle/>
          <a:p>
            <a:r>
              <a:rPr lang="en-US" sz="2800" dirty="0"/>
              <a:t>Example: HGV &amp; LIGHT VEHICLE DRIVERS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70A2A-64B2-41D2-88EE-2C282A13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102160" cy="3669451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4000" dirty="0"/>
              <a:t>Valid driving license and class</a:t>
            </a:r>
          </a:p>
          <a:p>
            <a:pPr lvl="0"/>
            <a:r>
              <a:rPr lang="en-US" sz="4000" dirty="0"/>
              <a:t>2 years and above driving experience</a:t>
            </a:r>
          </a:p>
          <a:p>
            <a:pPr lvl="0"/>
            <a:r>
              <a:rPr lang="en-US" sz="4000" dirty="0"/>
              <a:t>21 years minimum age</a:t>
            </a:r>
          </a:p>
          <a:p>
            <a:pPr lvl="0"/>
            <a:r>
              <a:rPr lang="en-US" sz="4000" dirty="0"/>
              <a:t>Able to communicate – speak, read and write English</a:t>
            </a:r>
          </a:p>
          <a:p>
            <a:pPr lvl="0"/>
            <a:r>
              <a:rPr lang="en-US" sz="4000" dirty="0"/>
              <a:t>Certificate- defensive, off-road</a:t>
            </a:r>
          </a:p>
          <a:p>
            <a:pPr lvl="0"/>
            <a:r>
              <a:rPr lang="en-US" sz="4000" dirty="0"/>
              <a:t>Medical fitness certificate</a:t>
            </a:r>
          </a:p>
          <a:p>
            <a:pPr marL="342900" lvl="0" indent="-342900"/>
            <a:r>
              <a:rPr lang="en-US" sz="4000" dirty="0"/>
              <a:t>First aid</a:t>
            </a:r>
          </a:p>
          <a:p>
            <a:pPr marL="342900" lvl="0" indent="-342900"/>
            <a:r>
              <a:rPr lang="en-US" sz="4000" dirty="0"/>
              <a:t>Fire fighting</a:t>
            </a:r>
          </a:p>
          <a:p>
            <a:pPr lvl="0"/>
            <a:endParaRPr lang="en-US" sz="40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B3242-5616-41DC-AC8D-8241FF143880}"/>
              </a:ext>
            </a:extLst>
          </p:cNvPr>
          <p:cNvSpPr/>
          <p:nvPr/>
        </p:nvSpPr>
        <p:spPr>
          <a:xfrm>
            <a:off x="7076660" y="1796881"/>
            <a:ext cx="4876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General safety awareness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Basic mechanic knowledge(general vehicle inspections- </a:t>
            </a:r>
            <a:r>
              <a:rPr lang="en-US" sz="2500" dirty="0" err="1"/>
              <a:t>tyre</a:t>
            </a:r>
            <a:r>
              <a:rPr lang="en-US" sz="2500" dirty="0"/>
              <a:t> change, oil levels </a:t>
            </a:r>
            <a:r>
              <a:rPr lang="en-US" sz="2500" dirty="0" err="1"/>
              <a:t>etc</a:t>
            </a:r>
            <a:r>
              <a:rPr lang="en-US" sz="25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Driver assessed by approved driving examiner and passed in on road test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/>
              <a:t>Training in dangerous good and special and special loads for drivers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187983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5">
            <a:extLst>
              <a:ext uri="{FF2B5EF4-FFF2-40B4-BE49-F238E27FC236}">
                <a16:creationId xmlns:a16="http://schemas.microsoft.com/office/drawing/2014/main" id="{88600604-2B14-4714-8BF0-ECCA5EE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7162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002060"/>
                </a:solidFill>
              </a:rPr>
              <a:t> CONCLUDING REMARKS</a:t>
            </a:r>
          </a:p>
        </p:txBody>
      </p:sp>
      <p:sp>
        <p:nvSpPr>
          <p:cNvPr id="21508" name="Text Placeholder 4">
            <a:extLst>
              <a:ext uri="{FF2B5EF4-FFF2-40B4-BE49-F238E27FC236}">
                <a16:creationId xmlns:a16="http://schemas.microsoft.com/office/drawing/2014/main" id="{2758F3B7-9323-47C7-B1C5-C1BAFDAE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76400"/>
            <a:ext cx="76200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4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+mn-lt"/>
              </a:rPr>
              <a:t>Oil and gas sector in Uganda is broadening from exploration to development of discovered oil and gas resources together with refining and pipeline infrastructure development.</a:t>
            </a:r>
          </a:p>
          <a:p>
            <a:pPr algn="just">
              <a:lnSpc>
                <a:spcPts val="24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+mn-lt"/>
              </a:rPr>
              <a:t>Efforts to ensure sustainable exploitation and utilisation of the resources are ongoing.  You play a critical role.</a:t>
            </a:r>
          </a:p>
          <a:p>
            <a:pPr algn="just">
              <a:lnSpc>
                <a:spcPts val="24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+mn-lt"/>
              </a:rPr>
              <a:t>All stakeholders must play their roles responsibly, with mutual respect and promote sustainable development and partnerships</a:t>
            </a:r>
          </a:p>
        </p:txBody>
      </p:sp>
      <p:pic>
        <p:nvPicPr>
          <p:cNvPr id="6" name="Picture 5" descr="introduction_to_a_friend_1600_clr_7171.png">
            <a:extLst>
              <a:ext uri="{FF2B5EF4-FFF2-40B4-BE49-F238E27FC236}">
                <a16:creationId xmlns:a16="http://schemas.microsoft.com/office/drawing/2014/main" id="{487D5A4C-FCB6-4642-A49B-C50B97C370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7112" y="4721225"/>
            <a:ext cx="1908175" cy="1908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75107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Get in touch!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>
          <a:xfrm>
            <a:off x="6527800" y="2461419"/>
            <a:ext cx="4876800" cy="1946011"/>
          </a:xfrm>
        </p:spPr>
        <p:txBody>
          <a:bodyPr>
            <a:noAutofit/>
          </a:bodyPr>
          <a:lstStyle/>
          <a:p>
            <a:r>
              <a:rPr lang="en-GB" altLang="ja-JP" dirty="0"/>
              <a:t>3rd Floor, Amber House</a:t>
            </a:r>
          </a:p>
          <a:p>
            <a:r>
              <a:rPr lang="en-GB" altLang="ja-JP" dirty="0"/>
              <a:t>Plot 29/33 Kampala Road</a:t>
            </a:r>
          </a:p>
          <a:p>
            <a:r>
              <a:rPr lang="en-GB" altLang="ja-JP" dirty="0"/>
              <a:t>P. O. Box 71797 Kampala Uganda</a:t>
            </a:r>
          </a:p>
          <a:p>
            <a:r>
              <a:rPr lang="en-GB" altLang="ja-JP" dirty="0"/>
              <a:t> chambermp@gmail.com, info@ucmp.ug</a:t>
            </a:r>
          </a:p>
          <a:p>
            <a:r>
              <a:rPr lang="en-GB" altLang="ja-JP" dirty="0"/>
              <a:t>www.ucmp.ug</a:t>
            </a:r>
          </a:p>
          <a:p>
            <a:r>
              <a:rPr lang="en-GB" altLang="ja-JP" dirty="0"/>
              <a:t>+256-393-516695; +256-414-697674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5930900" y="5347230"/>
            <a:ext cx="5061838" cy="749565"/>
          </a:xfrm>
        </p:spPr>
        <p:txBody>
          <a:bodyPr/>
          <a:lstStyle/>
          <a:p>
            <a:r>
              <a:rPr kumimoji="1" lang="en-US" altLang="ja-JP" dirty="0"/>
              <a:t>Facebook: Uganda Chamber of Mines &amp; Petroleum</a:t>
            </a:r>
          </a:p>
          <a:p>
            <a:r>
              <a:rPr kumimoji="1" lang="en-US" altLang="ja-JP" dirty="0"/>
              <a:t>Twitter: @</a:t>
            </a:r>
            <a:r>
              <a:rPr kumimoji="1" lang="en-US" altLang="ja-JP" dirty="0" err="1"/>
              <a:t>ugandachamber</a:t>
            </a:r>
            <a:endParaRPr kumimoji="1" lang="en-US" altLang="ja-JP" dirty="0"/>
          </a:p>
        </p:txBody>
      </p:sp>
      <p:pic>
        <p:nvPicPr>
          <p:cNvPr id="13" name="図プレースホルダー 1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86" r="-28986"/>
          <a:stretch>
            <a:fillRect/>
          </a:stretch>
        </p:blipFill>
        <p:spPr bwMode="gray">
          <a:xfrm>
            <a:off x="990600" y="2030639"/>
            <a:ext cx="553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94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7">
        <p15:prstTrans prst="pageCurlSingle"/>
      </p:transition>
    </mc:Choice>
    <mc:Fallback xmlns="">
      <p:transition spd="slow" advTm="500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08872"/>
            <a:ext cx="10983132" cy="747763"/>
          </a:xfrm>
        </p:spPr>
        <p:txBody>
          <a:bodyPr>
            <a:normAutofit/>
          </a:bodyPr>
          <a:lstStyle/>
          <a:p>
            <a:r>
              <a:rPr lang="en-US" sz="3200" dirty="0"/>
              <a:t>Brief about UCMP</a:t>
            </a:r>
          </a:p>
        </p:txBody>
      </p:sp>
      <p:sp>
        <p:nvSpPr>
          <p:cNvPr id="6" name="TextBox 2D 2">
            <a:extLst>
              <a:ext uri="{FF2B5EF4-FFF2-40B4-BE49-F238E27FC236}">
                <a16:creationId xmlns:a16="http://schemas.microsoft.com/office/drawing/2014/main" id="{F7E77654-B14A-463A-9892-AB5ABE4D5E5E}"/>
              </a:ext>
            </a:extLst>
          </p:cNvPr>
          <p:cNvSpPr txBox="1"/>
          <p:nvPr/>
        </p:nvSpPr>
        <p:spPr>
          <a:xfrm>
            <a:off x="2172509" y="5174604"/>
            <a:ext cx="2930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2" name="Text Placeholder 6" descr="3D Models">
            <a:extLst>
              <a:ext uri="{FF2B5EF4-FFF2-40B4-BE49-F238E27FC236}">
                <a16:creationId xmlns:a16="http://schemas.microsoft.com/office/drawing/2014/main" id="{0D4EB70A-0A14-4B27-B499-59D76007ABA8}"/>
              </a:ext>
            </a:extLst>
          </p:cNvPr>
          <p:cNvSpPr txBox="1">
            <a:spLocks/>
          </p:cNvSpPr>
          <p:nvPr/>
        </p:nvSpPr>
        <p:spPr>
          <a:xfrm>
            <a:off x="6949858" y="1452563"/>
            <a:ext cx="3475038" cy="3651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Grid" descr="grid plane">
            <a:extLst>
              <a:ext uri="{FF2B5EF4-FFF2-40B4-BE49-F238E27FC236}">
                <a16:creationId xmlns:a16="http://schemas.microsoft.com/office/drawing/2014/main" id="{71F5A0B2-7584-4034-8919-A5F2C482F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" r="-943" b="-1096"/>
          <a:stretch/>
        </p:blipFill>
        <p:spPr>
          <a:xfrm>
            <a:off x="5827143" y="2570364"/>
            <a:ext cx="5896604" cy="30304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EB5E009-FF0A-4AB4-BA72-27CFE93BA9E7}"/>
              </a:ext>
            </a:extLst>
          </p:cNvPr>
          <p:cNvSpPr/>
          <p:nvPr/>
        </p:nvSpPr>
        <p:spPr>
          <a:xfrm>
            <a:off x="1338470" y="2113616"/>
            <a:ext cx="9717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altLang="ja-JP" sz="2400" dirty="0"/>
              <a:t>The Uganda Chamber of Mines &amp; Petroleum (UCMP) is a non-for-profit organization representing the interest of the mining and petroleum sector in Uganda. UCMP is a coordinating and facilitating centre for information and administrative support to prospective and current investors in the mining and exploration sectors in Uganda.</a:t>
            </a:r>
          </a:p>
          <a:p>
            <a:endParaRPr kumimoji="1" lang="en-GB" altLang="ja-JP" sz="2400" dirty="0"/>
          </a:p>
          <a:p>
            <a:pPr algn="ctr"/>
            <a:r>
              <a:rPr kumimoji="1" lang="en-GB" altLang="ja-JP" sz="2400" b="1" dirty="0"/>
              <a:t>WE ARE THE VOICE OF THE OIL, GAS &amp; MINERAL SECTORS IN UGANDA</a:t>
            </a:r>
          </a:p>
        </p:txBody>
      </p:sp>
    </p:spTree>
    <p:extLst>
      <p:ext uri="{BB962C8B-B14F-4D97-AF65-F5344CB8AC3E}">
        <p14:creationId xmlns:p14="http://schemas.microsoft.com/office/powerpoint/2010/main" val="385510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365F34-403F-46D9-BAB6-17A2DF7F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z="2400" b="1" dirty="0">
                <a:solidFill>
                  <a:srgbClr val="000099"/>
                </a:solidFill>
              </a:rPr>
              <a:t>Current Status of the oil and gas Sector</a:t>
            </a:r>
            <a:endParaRPr lang="en-GB" alt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91115-5201-4C1F-9509-FDDE628B3791}"/>
              </a:ext>
            </a:extLst>
          </p:cNvPr>
          <p:cNvSpPr/>
          <p:nvPr/>
        </p:nvSpPr>
        <p:spPr>
          <a:xfrm>
            <a:off x="885568" y="1047883"/>
            <a:ext cx="609832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1" dirty="0"/>
              <a:t>21 Oil and Gas discoveries; 14 fields under development</a:t>
            </a:r>
          </a:p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1" dirty="0"/>
              <a:t>6.5 billion </a:t>
            </a:r>
            <a:r>
              <a:rPr lang="en-US" altLang="en-US" b="1" dirty="0"/>
              <a:t>barrels of Oil equivalent in place;  1.4 billion barrels recoverable. </a:t>
            </a:r>
          </a:p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Gas (Non-associated) Initially In Place (</a:t>
            </a:r>
            <a:r>
              <a:rPr lang="en-US" altLang="en-US" b="1" dirty="0" err="1"/>
              <a:t>GIIP</a:t>
            </a:r>
            <a:r>
              <a:rPr lang="en-US" altLang="en-US" b="1" dirty="0"/>
              <a:t>) stands at 500 </a:t>
            </a:r>
            <a:r>
              <a:rPr lang="en-US" altLang="en-US" b="1" dirty="0" err="1"/>
              <a:t>BCF</a:t>
            </a:r>
            <a:r>
              <a:rPr lang="en-US" altLang="en-US" b="1" dirty="0"/>
              <a:t>. </a:t>
            </a:r>
          </a:p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40% of Albertine Graben has been explored; less than 15% is licensed.</a:t>
            </a:r>
            <a:endParaRPr lang="en-GB" altLang="en-US" b="1" dirty="0"/>
          </a:p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Other sedimentary basins in the country are under investigation; example </a:t>
            </a:r>
            <a:r>
              <a:rPr lang="en-US" altLang="en-US" b="1" u="sng" dirty="0"/>
              <a:t>Moroto-Kadam Basin</a:t>
            </a:r>
          </a:p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1" dirty="0"/>
              <a:t>5 Players; </a:t>
            </a:r>
            <a:r>
              <a:rPr lang="en-GB" altLang="en-US" b="1" dirty="0" err="1"/>
              <a:t>CNOOC</a:t>
            </a:r>
            <a:r>
              <a:rPr lang="en-GB" altLang="en-US" b="1" dirty="0"/>
              <a:t>, Total </a:t>
            </a:r>
            <a:r>
              <a:rPr lang="en-GB" altLang="en-US" b="1" dirty="0" err="1"/>
              <a:t>E&amp;P</a:t>
            </a:r>
            <a:r>
              <a:rPr lang="en-GB" altLang="en-US" b="1" dirty="0"/>
              <a:t>, Tullow, Armour and </a:t>
            </a:r>
            <a:r>
              <a:rPr lang="en-GB" altLang="en-US" b="1" dirty="0" err="1"/>
              <a:t>Oranto</a:t>
            </a:r>
            <a:r>
              <a:rPr lang="en-GB" altLang="en-US" b="1" dirty="0"/>
              <a:t> </a:t>
            </a:r>
          </a:p>
          <a:p>
            <a:pPr marL="342900" indent="-223838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b="1" dirty="0"/>
              <a:t>Policies, laws, regulations and standards, PSAs all in place</a:t>
            </a:r>
          </a:p>
        </p:txBody>
      </p:sp>
      <p:pic>
        <p:nvPicPr>
          <p:cNvPr id="5" name="Picture 62">
            <a:extLst>
              <a:ext uri="{FF2B5EF4-FFF2-40B4-BE49-F238E27FC236}">
                <a16:creationId xmlns:a16="http://schemas.microsoft.com/office/drawing/2014/main" id="{4A7062F8-152C-4BC5-BD84-9B92E979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15" y="839870"/>
            <a:ext cx="4039492" cy="47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31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>
            <a:extLst>
              <a:ext uri="{FF2B5EF4-FFF2-40B4-BE49-F238E27FC236}">
                <a16:creationId xmlns:a16="http://schemas.microsoft.com/office/drawing/2014/main" id="{CE1D3009-73E8-4B6D-BA18-6CA798BF207A}"/>
              </a:ext>
            </a:extLst>
          </p:cNvPr>
          <p:cNvSpPr/>
          <p:nvPr/>
        </p:nvSpPr>
        <p:spPr>
          <a:xfrm>
            <a:off x="2209800" y="2070301"/>
            <a:ext cx="7662634" cy="100310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Road to First Oil ~ US$ 15 - 20 Billion Investment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BAADC-3A8D-43B6-9528-A903AD8D0B56}"/>
              </a:ext>
            </a:extLst>
          </p:cNvPr>
          <p:cNvGraphicFramePr/>
          <p:nvPr/>
        </p:nvGraphicFramePr>
        <p:xfrm>
          <a:off x="2294281" y="2768602"/>
          <a:ext cx="7701525" cy="386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E9BF98B2-71B2-4E1C-9AEE-8E2EAA2CD681}"/>
              </a:ext>
            </a:extLst>
          </p:cNvPr>
          <p:cNvSpPr/>
          <p:nvPr/>
        </p:nvSpPr>
        <p:spPr>
          <a:xfrm>
            <a:off x="2226146" y="4983819"/>
            <a:ext cx="7772400" cy="1143000"/>
          </a:xfrm>
          <a:prstGeom prst="rightArrow">
            <a:avLst>
              <a:gd name="adj1" fmla="val 45238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Opportunity for National Content Development</a:t>
            </a:r>
          </a:p>
        </p:txBody>
      </p:sp>
      <p:sp>
        <p:nvSpPr>
          <p:cNvPr id="15370" name="TextBox 9">
            <a:extLst>
              <a:ext uri="{FF2B5EF4-FFF2-40B4-BE49-F238E27FC236}">
                <a16:creationId xmlns:a16="http://schemas.microsoft.com/office/drawing/2014/main" id="{93876982-EA00-45C9-8DF2-7D72CE2A8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47801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C00000"/>
                </a:solidFill>
              </a:rPr>
              <a:t>2</a:t>
            </a:r>
            <a:r>
              <a:rPr lang="en-GB" altLang="en-US" sz="2400" b="1" dirty="0">
                <a:solidFill>
                  <a:srgbClr val="C00000"/>
                </a:solidFill>
              </a:rPr>
              <a:t>.4 KEY PROJECTS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8318F5B1-AFFC-4095-895D-0B00892E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817" y="219968"/>
            <a:ext cx="632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000099"/>
                </a:solidFill>
              </a:rPr>
              <a:t>Current Status of the Sector</a:t>
            </a:r>
            <a:endParaRPr lang="en-GB" alt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B4D58B5-9584-48AC-8506-8CBC14EB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999" y="5824112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50% or more of the spend will be in the logistics sector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5660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A9B4B7-B226-49B0-90E6-7379D505DE92}"/>
              </a:ext>
            </a:extLst>
          </p:cNvPr>
          <p:cNvSpPr txBox="1">
            <a:spLocks/>
          </p:cNvSpPr>
          <p:nvPr/>
        </p:nvSpPr>
        <p:spPr>
          <a:xfrm>
            <a:off x="1757363" y="61914"/>
            <a:ext cx="8229600" cy="80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6CC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Key Projects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A4825584-0D90-494F-A44C-7E245B2A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9" y="1466851"/>
            <a:ext cx="30829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50000"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Planned network of 12 roads; 580 Kilometres at US $ 500 million </a:t>
            </a:r>
          </a:p>
          <a:p>
            <a:pPr algn="just" eaLnBrk="1" hangingPunct="1">
              <a:buSzPct val="150000"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3 kilometre bridge</a:t>
            </a:r>
          </a:p>
          <a:p>
            <a:pPr algn="just"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 Refinery, </a:t>
            </a:r>
          </a:p>
          <a:p>
            <a:pPr algn="just" eaLnBrk="1" hangingPunct="1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An International Airport</a:t>
            </a:r>
          </a:p>
          <a:p>
            <a:pPr algn="just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 crude oil and products storage/ transmission hub,</a:t>
            </a:r>
          </a:p>
          <a:p>
            <a:pPr algn="just"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Logistics warehousing</a:t>
            </a:r>
          </a:p>
          <a:p>
            <a:pPr marL="342900" lvl="1" indent="-342900" algn="just"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Energy-Based Industries, </a:t>
            </a:r>
          </a:p>
          <a:p>
            <a:pPr marL="342900" lvl="1" indent="-342900" algn="just"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Petrol Chemical Industries</a:t>
            </a:r>
          </a:p>
          <a:p>
            <a:pPr marL="342900" lvl="1" indent="-342900" algn="just"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Other associated facilities.  </a:t>
            </a:r>
          </a:p>
          <a:p>
            <a:pPr algn="just" eaLnBrk="1" hangingPunct="1">
              <a:buSzPct val="150000"/>
              <a:buFont typeface="Arial" panose="020B0604020202020204" pitchFamily="34" charset="0"/>
              <a:buChar char="•"/>
            </a:pPr>
            <a:endParaRPr lang="en-GB" altLang="en-US" sz="2000" dirty="0">
              <a:latin typeface="+mn-lt"/>
            </a:endParaRP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7584A13E-233A-479A-ACAF-00EB4C72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133476"/>
            <a:ext cx="43338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An aerial ">
            <a:extLst>
              <a:ext uri="{FF2B5EF4-FFF2-40B4-BE49-F238E27FC236}">
                <a16:creationId xmlns:a16="http://schemas.microsoft.com/office/drawing/2014/main" id="{0AEA36C2-9A79-4D9F-9CFB-1FF89DD4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1846264"/>
            <a:ext cx="2590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>
            <a:extLst>
              <a:ext uri="{FF2B5EF4-FFF2-40B4-BE49-F238E27FC236}">
                <a16:creationId xmlns:a16="http://schemas.microsoft.com/office/drawing/2014/main" id="{83D24E4E-C95B-4463-AF3F-711CCDDB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640138"/>
            <a:ext cx="19113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269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A8AF-F785-4D8C-8164-EBF9D81F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ON BUSINESS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1145-2794-44DF-89D0-F42C0597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Delays in commercial negotiations; </a:t>
            </a:r>
            <a:endParaRPr lang="en-US" sz="3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Delayed Local Content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Pressure on Businesses ( Acquired loans,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Investor Fatigue / Frustration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Delayed Expected Employment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Subsided investor interest 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13496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A8AF-F785-4D8C-8164-EBF9D81F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ON THE ECONOMY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1145-2794-44DF-89D0-F42C0597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Delays in commercial negotiations; </a:t>
            </a:r>
            <a:endParaRPr lang="en-US" sz="3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Approx. USD </a:t>
            </a:r>
            <a:r>
              <a:rPr lang="en-US" sz="2800" dirty="0" err="1"/>
              <a:t>20bn</a:t>
            </a:r>
            <a:r>
              <a:rPr lang="en-US" sz="2800" dirty="0"/>
              <a:t> investment expected on Oil &amp; Gas expected projects</a:t>
            </a:r>
          </a:p>
          <a:p>
            <a:r>
              <a:rPr lang="en-US" sz="2800" dirty="0"/>
              <a:t>This is two thirds of Uganda’s current GDP</a:t>
            </a:r>
          </a:p>
          <a:p>
            <a:r>
              <a:rPr lang="en-US" sz="2800" dirty="0"/>
              <a:t>Delayed Revenues to Govt</a:t>
            </a:r>
          </a:p>
          <a:p>
            <a:r>
              <a:rPr lang="en-US" sz="2800" dirty="0"/>
              <a:t>With such investment, it is possible to grow the GDP to double digits </a:t>
            </a:r>
          </a:p>
          <a:p>
            <a:r>
              <a:rPr lang="en-US" sz="2800" dirty="0"/>
              <a:t>Multiplier effect from the investment. 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4049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A8AF-F785-4D8C-8164-EBF9D81F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wait for completion of negotiations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1145-2794-44DF-89D0-F42C0597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68421" cy="345061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Oil and Gas at its peak is expected to require </a:t>
            </a:r>
            <a:r>
              <a:rPr lang="en-US" sz="2800" dirty="0" err="1"/>
              <a:t>over1,000</a:t>
            </a:r>
            <a:r>
              <a:rPr lang="en-US" sz="2800" dirty="0"/>
              <a:t> trucks every month and over 2,000 professional drivers.</a:t>
            </a:r>
          </a:p>
          <a:p>
            <a:r>
              <a:rPr lang="en-US" sz="2800" dirty="0"/>
              <a:t>Opportunities in freight logistics will be in: supply chain management; freight forwarding; customs clearing; ware housing; transport; and lifting services among others </a:t>
            </a:r>
          </a:p>
          <a:p>
            <a:r>
              <a:rPr lang="en-US" sz="2800" dirty="0"/>
              <a:t>Compliance to Global standards – environment; health and safety standards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3885F-DD53-4F27-89EE-B32FC08015B7}"/>
              </a:ext>
            </a:extLst>
          </p:cNvPr>
          <p:cNvSpPr/>
          <p:nvPr/>
        </p:nvSpPr>
        <p:spPr>
          <a:xfrm>
            <a:off x="7620000" y="2140600"/>
            <a:ext cx="43069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Skilling the Local Content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Enterprise development;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Use of locally produced goods and services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Transfer of knowledge and technology in the country.</a:t>
            </a:r>
            <a:r>
              <a:rPr lang="en-US" sz="2200" dirty="0"/>
              <a:t>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Partnerships to over come capacity and financing challenges</a:t>
            </a:r>
            <a:endParaRPr lang="en-UG" sz="22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07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E565-5A3E-4A1D-9EF3-28849EDA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57872"/>
            <a:ext cx="9603275" cy="749114"/>
          </a:xfrm>
        </p:spPr>
        <p:txBody>
          <a:bodyPr>
            <a:normAutofit/>
          </a:bodyPr>
          <a:lstStyle/>
          <a:p>
            <a:r>
              <a:rPr lang="en-US" sz="2800" dirty="0"/>
              <a:t>Example: heavy goods vehicles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74A5-6E91-4C7B-8FF6-A0C3A47E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553634"/>
            <a:ext cx="3319204" cy="375073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2600" dirty="0"/>
              <a:t>Some of the HGV minimum Requirements.</a:t>
            </a:r>
          </a:p>
          <a:p>
            <a:r>
              <a:rPr lang="en-US" sz="2600" dirty="0"/>
              <a:t>vehicle vetting-mileage and age</a:t>
            </a:r>
          </a:p>
          <a:p>
            <a:r>
              <a:rPr lang="en-US" sz="2600" dirty="0"/>
              <a:t>maintenance scheme-plan/history</a:t>
            </a:r>
          </a:p>
          <a:p>
            <a:r>
              <a:rPr lang="en-US" sz="2600" dirty="0"/>
              <a:t>personnel (mechanics </a:t>
            </a:r>
            <a:r>
              <a:rPr lang="en-US" sz="2600" dirty="0" err="1"/>
              <a:t>etc</a:t>
            </a:r>
            <a:r>
              <a:rPr lang="en-US" sz="2600" dirty="0"/>
              <a:t>)training</a:t>
            </a:r>
          </a:p>
          <a:p>
            <a:r>
              <a:rPr lang="en-US" sz="2600" dirty="0"/>
              <a:t>3 point seat belts</a:t>
            </a:r>
          </a:p>
          <a:p>
            <a:r>
              <a:rPr lang="en-US" sz="2600" dirty="0"/>
              <a:t>ABS/</a:t>
            </a:r>
            <a:r>
              <a:rPr lang="en-US" sz="2600" dirty="0" err="1"/>
              <a:t>EBS</a:t>
            </a:r>
            <a:r>
              <a:rPr lang="en-US" sz="2600" dirty="0"/>
              <a:t>- Ant/Electronic Braking system</a:t>
            </a:r>
          </a:p>
          <a:p>
            <a:r>
              <a:rPr lang="en-US" sz="2600" dirty="0"/>
              <a:t>head rest for all seats</a:t>
            </a:r>
          </a:p>
          <a:p>
            <a:r>
              <a:rPr lang="en-US" sz="2600" dirty="0"/>
              <a:t>first aid kit and a flash light/torch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2A9EC-340D-4133-B880-2C7706A43CD2}"/>
              </a:ext>
            </a:extLst>
          </p:cNvPr>
          <p:cNvSpPr/>
          <p:nvPr/>
        </p:nvSpPr>
        <p:spPr>
          <a:xfrm>
            <a:off x="4664767" y="1997839"/>
            <a:ext cx="3604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vehicle monitoring system  (VMS)</a:t>
            </a:r>
          </a:p>
          <a:p>
            <a:r>
              <a:rPr lang="en-US" dirty="0"/>
              <a:t>- Reversing alarm system</a:t>
            </a:r>
          </a:p>
          <a:p>
            <a:r>
              <a:rPr lang="en-US" dirty="0"/>
              <a:t>- under- run protection; front, side and rear</a:t>
            </a:r>
          </a:p>
          <a:p>
            <a:r>
              <a:rPr lang="en-US" dirty="0"/>
              <a:t>- fire extinguishers- </a:t>
            </a:r>
            <a:r>
              <a:rPr lang="en-US" dirty="0" err="1"/>
              <a:t>atleast</a:t>
            </a:r>
            <a:r>
              <a:rPr lang="en-US" dirty="0"/>
              <a:t> </a:t>
            </a:r>
            <a:r>
              <a:rPr lang="en-US" dirty="0" err="1"/>
              <a:t>5kgs</a:t>
            </a:r>
            <a:r>
              <a:rPr lang="en-US" dirty="0"/>
              <a:t> dry chemical</a:t>
            </a:r>
          </a:p>
          <a:p>
            <a:r>
              <a:rPr lang="en-US" dirty="0"/>
              <a:t>- </a:t>
            </a:r>
            <a:r>
              <a:rPr lang="en-US" dirty="0" err="1"/>
              <a:t>2xsuitable</a:t>
            </a:r>
            <a:r>
              <a:rPr lang="en-US" dirty="0"/>
              <a:t> spare wheel and repair kit, wheel chocks</a:t>
            </a:r>
          </a:p>
          <a:p>
            <a:r>
              <a:rPr lang="en-US" dirty="0"/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E0E90-7D0A-4C6A-8538-A58EA342C8B2}"/>
              </a:ext>
            </a:extLst>
          </p:cNvPr>
          <p:cNvSpPr/>
          <p:nvPr/>
        </p:nvSpPr>
        <p:spPr>
          <a:xfrm>
            <a:off x="8269358" y="1997839"/>
            <a:ext cx="3169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warning triangle and reflective vest to be used when stepping aside a vehicle out of service</a:t>
            </a:r>
          </a:p>
          <a:p>
            <a:r>
              <a:rPr lang="en-US" dirty="0"/>
              <a:t>- Rollover protection (shall be fitted on any vehicle where risk assessment shows this is necessary)</a:t>
            </a:r>
          </a:p>
          <a:p>
            <a:r>
              <a:rPr lang="en-US" dirty="0"/>
              <a:t>- head board for flat bed trucks</a:t>
            </a:r>
          </a:p>
          <a:p>
            <a:r>
              <a:rPr lang="en-US" dirty="0"/>
              <a:t>- suitable </a:t>
            </a:r>
            <a:r>
              <a:rPr lang="en-US" dirty="0" err="1"/>
              <a:t>tyres</a:t>
            </a:r>
            <a:r>
              <a:rPr lang="en-US" dirty="0"/>
              <a:t>, same type  of </a:t>
            </a:r>
            <a:r>
              <a:rPr lang="en-US" dirty="0" err="1"/>
              <a:t>tyres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84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4"/>
</p:tagLst>
</file>

<file path=ppt/theme/theme1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74A73-0280-47B7-9E46-5069D222080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406286C1-23B0-486D-BA90-391FEFBD89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F7126FF7-C1F4-4C68-B9E0-A1BEBFA97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Bring your presentations to life with 3D</Template>
  <TotalTime>0</TotalTime>
  <Words>954</Words>
  <Application>Microsoft Office PowerPoint</Application>
  <PresentationFormat>Widescreen</PresentationFormat>
  <Paragraphs>127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Arcturus - Colored Background</vt:lpstr>
      <vt:lpstr>1_Arcturus - Colored Background</vt:lpstr>
      <vt:lpstr>Arcturus - Free Layout</vt:lpstr>
      <vt:lpstr>Gallery</vt:lpstr>
      <vt:lpstr>PowerPoint Presentation</vt:lpstr>
      <vt:lpstr>Brief about UCMP</vt:lpstr>
      <vt:lpstr>PowerPoint Presentation</vt:lpstr>
      <vt:lpstr>PowerPoint Presentation</vt:lpstr>
      <vt:lpstr>PowerPoint Presentation</vt:lpstr>
      <vt:lpstr>IMPLICATION ON BUSINESS</vt:lpstr>
      <vt:lpstr>IMPLICATION ON THE ECONOMY</vt:lpstr>
      <vt:lpstr>AS we wait for completion of negotiations</vt:lpstr>
      <vt:lpstr>Example: heavy goods vehicles requirements</vt:lpstr>
      <vt:lpstr>Example: heavy goods vehicles requirements</vt:lpstr>
      <vt:lpstr>Example: HGV &amp; LIGHT VEHICLE DRIVERS requirements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Andrew | ALMAR</cp:lastModifiedBy>
  <cp:revision>2</cp:revision>
  <dcterms:created xsi:type="dcterms:W3CDTF">2019-08-19T08:20:28Z</dcterms:created>
  <dcterms:modified xsi:type="dcterms:W3CDTF">2019-08-21T07:25:44Z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